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7" r:id="rId4"/>
    <p:sldId id="274" r:id="rId5"/>
    <p:sldId id="280" r:id="rId6"/>
    <p:sldId id="281" r:id="rId7"/>
    <p:sldId id="288" r:id="rId8"/>
    <p:sldId id="295" r:id="rId9"/>
    <p:sldId id="302" r:id="rId10"/>
    <p:sldId id="307" r:id="rId11"/>
    <p:sldId id="314" r:id="rId12"/>
    <p:sldId id="321" r:id="rId13"/>
    <p:sldId id="326" r:id="rId14"/>
    <p:sldId id="332" r:id="rId15"/>
    <p:sldId id="333" r:id="rId16"/>
    <p:sldId id="263" r:id="rId17"/>
    <p:sldId id="268" r:id="rId18"/>
    <p:sldId id="334" r:id="rId19"/>
    <p:sldId id="259" r:id="rId20"/>
    <p:sldId id="264" r:id="rId21"/>
    <p:sldId id="335" r:id="rId22"/>
    <p:sldId id="336" r:id="rId23"/>
    <p:sldId id="338" r:id="rId24"/>
    <p:sldId id="344" r:id="rId25"/>
    <p:sldId id="282" r:id="rId26"/>
    <p:sldId id="283" r:id="rId27"/>
    <p:sldId id="284" r:id="rId28"/>
    <p:sldId id="293" r:id="rId29"/>
    <p:sldId id="297" r:id="rId30"/>
    <p:sldId id="303" r:id="rId31"/>
    <p:sldId id="304" r:id="rId32"/>
    <p:sldId id="348" r:id="rId33"/>
    <p:sldId id="309" r:id="rId34"/>
    <p:sldId id="310" r:id="rId35"/>
    <p:sldId id="311" r:id="rId36"/>
    <p:sldId id="312" r:id="rId37"/>
    <p:sldId id="315" r:id="rId38"/>
    <p:sldId id="316" r:id="rId39"/>
    <p:sldId id="320" r:id="rId40"/>
    <p:sldId id="327" r:id="rId41"/>
    <p:sldId id="331" r:id="rId42"/>
    <p:sldId id="349" r:id="rId43"/>
    <p:sldId id="350" r:id="rId44"/>
    <p:sldId id="269" r:id="rId45"/>
    <p:sldId id="351" r:id="rId46"/>
    <p:sldId id="352" r:id="rId47"/>
    <p:sldId id="353" r:id="rId48"/>
    <p:sldId id="289" r:id="rId49"/>
    <p:sldId id="354" r:id="rId50"/>
    <p:sldId id="296" r:id="rId51"/>
    <p:sldId id="355" r:id="rId52"/>
    <p:sldId id="356" r:id="rId53"/>
    <p:sldId id="357" r:id="rId54"/>
    <p:sldId id="358" r:id="rId55"/>
    <p:sldId id="325" r:id="rId56"/>
    <p:sldId id="359" r:id="rId57"/>
    <p:sldId id="360" r:id="rId58"/>
    <p:sldId id="638" r:id="rId59"/>
    <p:sldId id="639" r:id="rId60"/>
    <p:sldId id="640" r:id="rId61"/>
    <p:sldId id="641" r:id="rId62"/>
    <p:sldId id="642" r:id="rId63"/>
    <p:sldId id="643" r:id="rId64"/>
    <p:sldId id="644" r:id="rId65"/>
    <p:sldId id="645" r:id="rId66"/>
    <p:sldId id="646" r:id="rId67"/>
    <p:sldId id="647" r:id="rId68"/>
    <p:sldId id="648" r:id="rId69"/>
    <p:sldId id="649" r:id="rId70"/>
    <p:sldId id="650" r:id="rId71"/>
    <p:sldId id="260" r:id="rId72"/>
    <p:sldId id="265" r:id="rId73"/>
    <p:sldId id="651" r:id="rId74"/>
    <p:sldId id="273" r:id="rId75"/>
    <p:sldId id="652" r:id="rId76"/>
    <p:sldId id="653" r:id="rId77"/>
    <p:sldId id="266" r:id="rId78"/>
    <p:sldId id="654" r:id="rId79"/>
    <p:sldId id="275" r:id="rId80"/>
    <p:sldId id="276" r:id="rId81"/>
    <p:sldId id="655" r:id="rId82"/>
    <p:sldId id="656" r:id="rId83"/>
    <p:sldId id="657" r:id="rId84"/>
    <p:sldId id="286" r:id="rId85"/>
    <p:sldId id="287" r:id="rId86"/>
    <p:sldId id="658" r:id="rId87"/>
    <p:sldId id="659" r:id="rId88"/>
    <p:sldId id="299" r:id="rId89"/>
    <p:sldId id="660" r:id="rId90"/>
    <p:sldId id="661" r:id="rId9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10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56616" y="709790"/>
            <a:ext cx="9790866" cy="1056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200" b="0" i="0">
                <a:solidFill>
                  <a:schemeClr val="bg1"/>
                </a:solidFill>
                <a:latin typeface="Arial Rounded MT Bold"/>
                <a:cs typeface="Arial Rounded MT 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81937" y="4730611"/>
            <a:ext cx="13340225" cy="3676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Arial Rounded MT Bold"/>
                <a:cs typeface="Arial Rounded MT 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jp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Relationship Id="rId1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86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2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4946650" y="4816475"/>
            <a:ext cx="9790866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10"/>
              </a:spcBef>
            </a:pPr>
            <a:r>
              <a:rPr spc="-105" dirty="0"/>
              <a:t>Spring</a:t>
            </a:r>
            <a:r>
              <a:rPr spc="-365" dirty="0"/>
              <a:t> </a:t>
            </a:r>
            <a:r>
              <a:rPr spc="-75" dirty="0"/>
              <a:t>Boot</a:t>
            </a:r>
            <a:r>
              <a:rPr spc="-365" dirty="0"/>
              <a:t> </a:t>
            </a:r>
            <a:r>
              <a:rPr spc="-120" dirty="0"/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0463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5" dirty="0"/>
              <a:t>Running</a:t>
            </a:r>
            <a:r>
              <a:rPr spc="-325" dirty="0"/>
              <a:t> </a:t>
            </a:r>
            <a:r>
              <a:rPr dirty="0"/>
              <a:t>Spring</a:t>
            </a:r>
            <a:r>
              <a:rPr spc="-305" dirty="0"/>
              <a:t> </a:t>
            </a:r>
            <a:r>
              <a:rPr dirty="0"/>
              <a:t>Boot</a:t>
            </a:r>
            <a:r>
              <a:rPr spc="-430" dirty="0"/>
              <a:t> </a:t>
            </a:r>
            <a:r>
              <a:rPr spc="-275" dirty="0"/>
              <a:t>Apps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207127"/>
            <a:ext cx="1704721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apps can be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run standalone (includes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embedded </a:t>
            </a:r>
            <a:r>
              <a:rPr sz="4250" spc="-10" dirty="0">
                <a:latin typeface="Book Antiqua"/>
                <a:cs typeface="Book Antiqua"/>
              </a:rPr>
              <a:t>server)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Run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 Spring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 from 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IDE or </a:t>
            </a:r>
            <a:r>
              <a:rPr sz="4250" spc="-10" dirty="0">
                <a:latin typeface="Book Antiqua"/>
                <a:cs typeface="Book Antiqua"/>
              </a:rPr>
              <a:t>command-</a:t>
            </a:r>
            <a:r>
              <a:rPr sz="4250" spc="-20" dirty="0">
                <a:latin typeface="Book Antiqua"/>
                <a:cs typeface="Book Antiqua"/>
              </a:rPr>
              <a:t>line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11130" y="5049549"/>
            <a:ext cx="9908540" cy="3941445"/>
            <a:chOff x="6611130" y="5049549"/>
            <a:chExt cx="9908540" cy="3941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1130" y="5049549"/>
              <a:ext cx="9907914" cy="39412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29965" y="6043333"/>
              <a:ext cx="9070340" cy="1939925"/>
            </a:xfrm>
            <a:custGeom>
              <a:avLst/>
              <a:gdLst/>
              <a:ahLst/>
              <a:cxnLst/>
              <a:rect l="l" t="t" r="r" b="b"/>
              <a:pathLst>
                <a:path w="9070340" h="1939925">
                  <a:moveTo>
                    <a:pt x="0" y="0"/>
                  </a:moveTo>
                  <a:lnTo>
                    <a:pt x="9070245" y="0"/>
                  </a:lnTo>
                  <a:lnTo>
                    <a:pt x="9070245" y="1939731"/>
                  </a:lnTo>
                  <a:lnTo>
                    <a:pt x="0" y="1939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77638" y="6678195"/>
            <a:ext cx="756539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r>
              <a:rPr sz="39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50" dirty="0">
                <a:solidFill>
                  <a:srgbClr val="FFFFFF"/>
                </a:solidFill>
                <a:latin typeface="Courier New"/>
                <a:cs typeface="Courier New"/>
              </a:rPr>
              <a:t>java</a:t>
            </a:r>
            <a:r>
              <a:rPr sz="3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3950" dirty="0">
                <a:solidFill>
                  <a:srgbClr val="FFFFFF"/>
                </a:solidFill>
                <a:latin typeface="Courier New"/>
                <a:cs typeface="Courier New"/>
              </a:rPr>
              <a:t>jar</a:t>
            </a:r>
            <a:r>
              <a:rPr sz="3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Courier New"/>
                <a:cs typeface="Courier New"/>
              </a:rPr>
              <a:t>mycoolapp.jar</a:t>
            </a:r>
            <a:endParaRPr sz="395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20802" y="5925326"/>
            <a:ext cx="3750310" cy="3209925"/>
            <a:chOff x="1820802" y="5925326"/>
            <a:chExt cx="3750310" cy="3209925"/>
          </a:xfrm>
        </p:grpSpPr>
        <p:sp>
          <p:nvSpPr>
            <p:cNvPr id="9" name="object 9"/>
            <p:cNvSpPr/>
            <p:nvPr/>
          </p:nvSpPr>
          <p:spPr>
            <a:xfrm>
              <a:off x="1820802" y="5925326"/>
              <a:ext cx="3750310" cy="3209925"/>
            </a:xfrm>
            <a:custGeom>
              <a:avLst/>
              <a:gdLst/>
              <a:ahLst/>
              <a:cxnLst/>
              <a:rect l="l" t="t" r="r" b="b"/>
              <a:pathLst>
                <a:path w="3750310" h="3209925">
                  <a:moveTo>
                    <a:pt x="3562099" y="0"/>
                  </a:moveTo>
                  <a:lnTo>
                    <a:pt x="188490" y="0"/>
                  </a:lnTo>
                  <a:lnTo>
                    <a:pt x="152182" y="143"/>
                  </a:lnTo>
                  <a:lnTo>
                    <a:pt x="99418" y="3879"/>
                  </a:lnTo>
                  <a:lnTo>
                    <a:pt x="55074" y="20281"/>
                  </a:lnTo>
                  <a:lnTo>
                    <a:pt x="20282" y="55073"/>
                  </a:lnTo>
                  <a:lnTo>
                    <a:pt x="3878" y="99418"/>
                  </a:lnTo>
                  <a:lnTo>
                    <a:pt x="142" y="152182"/>
                  </a:lnTo>
                  <a:lnTo>
                    <a:pt x="0" y="187656"/>
                  </a:lnTo>
                  <a:lnTo>
                    <a:pt x="3" y="3021919"/>
                  </a:lnTo>
                  <a:lnTo>
                    <a:pt x="1161" y="3086280"/>
                  </a:lnTo>
                  <a:lnTo>
                    <a:pt x="9196" y="3132055"/>
                  </a:lnTo>
                  <a:lnTo>
                    <a:pt x="35785" y="3173790"/>
                  </a:lnTo>
                  <a:lnTo>
                    <a:pt x="77521" y="3200380"/>
                  </a:lnTo>
                  <a:lnTo>
                    <a:pt x="123294" y="3208426"/>
                  </a:lnTo>
                  <a:lnTo>
                    <a:pt x="187656" y="3209575"/>
                  </a:lnTo>
                  <a:lnTo>
                    <a:pt x="3561265" y="3209575"/>
                  </a:lnTo>
                  <a:lnTo>
                    <a:pt x="3626356" y="3208426"/>
                  </a:lnTo>
                  <a:lnTo>
                    <a:pt x="3672234" y="3200380"/>
                  </a:lnTo>
                  <a:lnTo>
                    <a:pt x="3713970" y="3173790"/>
                  </a:lnTo>
                  <a:lnTo>
                    <a:pt x="3740559" y="3132055"/>
                  </a:lnTo>
                  <a:lnTo>
                    <a:pt x="3748610" y="3086176"/>
                  </a:lnTo>
                  <a:lnTo>
                    <a:pt x="3749755" y="3021919"/>
                  </a:lnTo>
                  <a:lnTo>
                    <a:pt x="3749752" y="187656"/>
                  </a:lnTo>
                  <a:lnTo>
                    <a:pt x="3748594" y="123294"/>
                  </a:lnTo>
                  <a:lnTo>
                    <a:pt x="3740559" y="77520"/>
                  </a:lnTo>
                  <a:lnTo>
                    <a:pt x="3713970" y="35784"/>
                  </a:lnTo>
                  <a:lnTo>
                    <a:pt x="3672234" y="9195"/>
                  </a:lnTo>
                  <a:lnTo>
                    <a:pt x="3626461" y="1149"/>
                  </a:lnTo>
                  <a:lnTo>
                    <a:pt x="3562099" y="0"/>
                  </a:lnTo>
                  <a:close/>
                </a:path>
              </a:pathLst>
            </a:custGeom>
            <a:solidFill>
              <a:srgbClr val="94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6892" y="7622152"/>
              <a:ext cx="2117725" cy="1031240"/>
            </a:xfrm>
            <a:custGeom>
              <a:avLst/>
              <a:gdLst/>
              <a:ahLst/>
              <a:cxnLst/>
              <a:rect l="l" t="t" r="r" b="b"/>
              <a:pathLst>
                <a:path w="2117725" h="1031240">
                  <a:moveTo>
                    <a:pt x="2040304" y="0"/>
                  </a:moveTo>
                  <a:lnTo>
                    <a:pt x="77615" y="0"/>
                  </a:lnTo>
                  <a:lnTo>
                    <a:pt x="62653" y="59"/>
                  </a:lnTo>
                  <a:lnTo>
                    <a:pt x="22636" y="8358"/>
                  </a:lnTo>
                  <a:lnTo>
                    <a:pt x="1538" y="40969"/>
                  </a:lnTo>
                  <a:lnTo>
                    <a:pt x="0" y="62567"/>
                  </a:lnTo>
                  <a:lnTo>
                    <a:pt x="5" y="968145"/>
                  </a:lnTo>
                  <a:lnTo>
                    <a:pt x="8298" y="1008018"/>
                  </a:lnTo>
                  <a:lnTo>
                    <a:pt x="40904" y="1029115"/>
                  </a:lnTo>
                  <a:lnTo>
                    <a:pt x="77272" y="1030714"/>
                  </a:lnTo>
                  <a:lnTo>
                    <a:pt x="2039960" y="1030714"/>
                  </a:lnTo>
                  <a:lnTo>
                    <a:pt x="2085689" y="1026924"/>
                  </a:lnTo>
                  <a:lnTo>
                    <a:pt x="2113846" y="998768"/>
                  </a:lnTo>
                  <a:lnTo>
                    <a:pt x="2117576" y="968145"/>
                  </a:lnTo>
                  <a:lnTo>
                    <a:pt x="2117571" y="62567"/>
                  </a:lnTo>
                  <a:lnTo>
                    <a:pt x="2109277" y="22695"/>
                  </a:lnTo>
                  <a:lnTo>
                    <a:pt x="2076671" y="1598"/>
                  </a:lnTo>
                  <a:lnTo>
                    <a:pt x="2066826" y="473"/>
                  </a:lnTo>
                  <a:lnTo>
                    <a:pt x="2055067" y="59"/>
                  </a:lnTo>
                  <a:lnTo>
                    <a:pt x="2040304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919147" y="7829993"/>
            <a:ext cx="15576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Tomcat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36891" y="6407363"/>
            <a:ext cx="2117725" cy="1031240"/>
          </a:xfrm>
          <a:custGeom>
            <a:avLst/>
            <a:gdLst/>
            <a:ahLst/>
            <a:cxnLst/>
            <a:rect l="l" t="t" r="r" b="b"/>
            <a:pathLst>
              <a:path w="2117725" h="1031240">
                <a:moveTo>
                  <a:pt x="2040304" y="0"/>
                </a:moveTo>
                <a:lnTo>
                  <a:pt x="77615" y="0"/>
                </a:lnTo>
                <a:lnTo>
                  <a:pt x="62653" y="59"/>
                </a:lnTo>
                <a:lnTo>
                  <a:pt x="22636" y="8357"/>
                </a:lnTo>
                <a:lnTo>
                  <a:pt x="1538" y="40968"/>
                </a:lnTo>
                <a:lnTo>
                  <a:pt x="0" y="62567"/>
                </a:lnTo>
                <a:lnTo>
                  <a:pt x="5" y="968145"/>
                </a:lnTo>
                <a:lnTo>
                  <a:pt x="8298" y="1008018"/>
                </a:lnTo>
                <a:lnTo>
                  <a:pt x="40904" y="1029115"/>
                </a:lnTo>
                <a:lnTo>
                  <a:pt x="77272" y="1030714"/>
                </a:lnTo>
                <a:lnTo>
                  <a:pt x="2039960" y="1030714"/>
                </a:lnTo>
                <a:lnTo>
                  <a:pt x="2085689" y="1026923"/>
                </a:lnTo>
                <a:lnTo>
                  <a:pt x="2113846" y="998768"/>
                </a:lnTo>
                <a:lnTo>
                  <a:pt x="2117576" y="968145"/>
                </a:lnTo>
                <a:lnTo>
                  <a:pt x="2117571" y="62567"/>
                </a:lnTo>
                <a:lnTo>
                  <a:pt x="2109277" y="22695"/>
                </a:lnTo>
                <a:lnTo>
                  <a:pt x="2076671" y="1598"/>
                </a:lnTo>
                <a:lnTo>
                  <a:pt x="2066826" y="473"/>
                </a:lnTo>
                <a:lnTo>
                  <a:pt x="2055067" y="59"/>
                </a:lnTo>
                <a:lnTo>
                  <a:pt x="2040304" y="0"/>
                </a:lnTo>
                <a:close/>
              </a:path>
            </a:pathLst>
          </a:custGeom>
          <a:solidFill>
            <a:srgbClr val="DF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56322" y="6615370"/>
            <a:ext cx="16878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mycode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66297" y="5337922"/>
            <a:ext cx="28968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latin typeface="Palatino Linotype"/>
                <a:cs typeface="Palatino Linotype"/>
              </a:rPr>
              <a:t>mycoolapp.jar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278159" y="6603045"/>
            <a:ext cx="5966460" cy="3900804"/>
            <a:chOff x="11278159" y="6603045"/>
            <a:chExt cx="5966460" cy="3900804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8159" y="6603045"/>
              <a:ext cx="5966441" cy="390040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696995" y="7589172"/>
              <a:ext cx="5128895" cy="1914525"/>
            </a:xfrm>
            <a:custGeom>
              <a:avLst/>
              <a:gdLst/>
              <a:ahLst/>
              <a:cxnLst/>
              <a:rect l="l" t="t" r="r" b="b"/>
              <a:pathLst>
                <a:path w="5128894" h="1914525">
                  <a:moveTo>
                    <a:pt x="5076410" y="736888"/>
                  </a:moveTo>
                  <a:lnTo>
                    <a:pt x="52354" y="736888"/>
                  </a:lnTo>
                  <a:lnTo>
                    <a:pt x="31973" y="741002"/>
                  </a:lnTo>
                  <a:lnTo>
                    <a:pt x="15331" y="752222"/>
                  </a:lnTo>
                  <a:lnTo>
                    <a:pt x="4113" y="768863"/>
                  </a:lnTo>
                  <a:lnTo>
                    <a:pt x="0" y="789242"/>
                  </a:lnTo>
                  <a:lnTo>
                    <a:pt x="0" y="1861854"/>
                  </a:lnTo>
                  <a:lnTo>
                    <a:pt x="4113" y="1882232"/>
                  </a:lnTo>
                  <a:lnTo>
                    <a:pt x="15331" y="1898874"/>
                  </a:lnTo>
                  <a:lnTo>
                    <a:pt x="31973" y="1910094"/>
                  </a:lnTo>
                  <a:lnTo>
                    <a:pt x="52354" y="1914208"/>
                  </a:lnTo>
                  <a:lnTo>
                    <a:pt x="5076410" y="1914208"/>
                  </a:lnTo>
                  <a:lnTo>
                    <a:pt x="5096787" y="1910094"/>
                  </a:lnTo>
                  <a:lnTo>
                    <a:pt x="5113429" y="1898874"/>
                  </a:lnTo>
                  <a:lnTo>
                    <a:pt x="5124650" y="1882232"/>
                  </a:lnTo>
                  <a:lnTo>
                    <a:pt x="5128765" y="1861854"/>
                  </a:lnTo>
                  <a:lnTo>
                    <a:pt x="5128765" y="789242"/>
                  </a:lnTo>
                  <a:lnTo>
                    <a:pt x="5124650" y="768863"/>
                  </a:lnTo>
                  <a:lnTo>
                    <a:pt x="5113429" y="752222"/>
                  </a:lnTo>
                  <a:lnTo>
                    <a:pt x="5096787" y="741002"/>
                  </a:lnTo>
                  <a:lnTo>
                    <a:pt x="5076410" y="736888"/>
                  </a:lnTo>
                  <a:close/>
                </a:path>
                <a:path w="5128894" h="1914525">
                  <a:moveTo>
                    <a:pt x="1515000" y="0"/>
                  </a:moveTo>
                  <a:lnTo>
                    <a:pt x="1410292" y="736888"/>
                  </a:lnTo>
                  <a:lnTo>
                    <a:pt x="1619385" y="736888"/>
                  </a:lnTo>
                  <a:lnTo>
                    <a:pt x="151500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259178" y="8646722"/>
            <a:ext cx="400304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Name</a:t>
            </a:r>
            <a:r>
              <a:rPr sz="3100" spc="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of</a:t>
            </a:r>
            <a:r>
              <a:rPr sz="3100" spc="40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our</a:t>
            </a:r>
            <a:r>
              <a:rPr sz="3100" spc="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JAR</a:t>
            </a:r>
            <a:r>
              <a:rPr sz="3100" spc="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file</a:t>
            </a:r>
            <a:endParaRPr sz="31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9894" y="4970665"/>
            <a:ext cx="15003780" cy="4528820"/>
            <a:chOff x="2409894" y="4970665"/>
            <a:chExt cx="15003780" cy="4528820"/>
          </a:xfrm>
        </p:grpSpPr>
        <p:sp>
          <p:nvSpPr>
            <p:cNvPr id="3" name="object 3"/>
            <p:cNvSpPr/>
            <p:nvPr/>
          </p:nvSpPr>
          <p:spPr>
            <a:xfrm>
              <a:off x="2409894" y="4970665"/>
              <a:ext cx="15003780" cy="4528820"/>
            </a:xfrm>
            <a:custGeom>
              <a:avLst/>
              <a:gdLst/>
              <a:ahLst/>
              <a:cxnLst/>
              <a:rect l="l" t="t" r="r" b="b"/>
              <a:pathLst>
                <a:path w="15003780" h="4528820">
                  <a:moveTo>
                    <a:pt x="14770765" y="0"/>
                  </a:moveTo>
                  <a:lnTo>
                    <a:pt x="233933" y="0"/>
                  </a:lnTo>
                  <a:lnTo>
                    <a:pt x="188872" y="178"/>
                  </a:lnTo>
                  <a:lnTo>
                    <a:pt x="123387" y="4814"/>
                  </a:lnTo>
                  <a:lnTo>
                    <a:pt x="68352" y="25171"/>
                  </a:lnTo>
                  <a:lnTo>
                    <a:pt x="25172" y="68351"/>
                  </a:lnTo>
                  <a:lnTo>
                    <a:pt x="4813" y="123386"/>
                  </a:lnTo>
                  <a:lnTo>
                    <a:pt x="178" y="188435"/>
                  </a:lnTo>
                  <a:lnTo>
                    <a:pt x="0" y="232897"/>
                  </a:lnTo>
                  <a:lnTo>
                    <a:pt x="4" y="4295759"/>
                  </a:lnTo>
                  <a:lnTo>
                    <a:pt x="178" y="4339784"/>
                  </a:lnTo>
                  <a:lnTo>
                    <a:pt x="4818" y="4405285"/>
                  </a:lnTo>
                  <a:lnTo>
                    <a:pt x="25172" y="4460304"/>
                  </a:lnTo>
                  <a:lnTo>
                    <a:pt x="68352" y="4503484"/>
                  </a:lnTo>
                  <a:lnTo>
                    <a:pt x="123371" y="4523841"/>
                  </a:lnTo>
                  <a:lnTo>
                    <a:pt x="188435" y="4528478"/>
                  </a:lnTo>
                  <a:lnTo>
                    <a:pt x="232897" y="4528656"/>
                  </a:lnTo>
                  <a:lnTo>
                    <a:pt x="14769729" y="4528656"/>
                  </a:lnTo>
                  <a:lnTo>
                    <a:pt x="14814791" y="4528478"/>
                  </a:lnTo>
                  <a:lnTo>
                    <a:pt x="14880277" y="4523841"/>
                  </a:lnTo>
                  <a:lnTo>
                    <a:pt x="14935311" y="4503484"/>
                  </a:lnTo>
                  <a:lnTo>
                    <a:pt x="14978487" y="4460304"/>
                  </a:lnTo>
                  <a:lnTo>
                    <a:pt x="14998846" y="4405269"/>
                  </a:lnTo>
                  <a:lnTo>
                    <a:pt x="15003481" y="4340221"/>
                  </a:lnTo>
                  <a:lnTo>
                    <a:pt x="15003659" y="4295759"/>
                  </a:lnTo>
                  <a:lnTo>
                    <a:pt x="15003655" y="232897"/>
                  </a:lnTo>
                  <a:lnTo>
                    <a:pt x="15003481" y="188872"/>
                  </a:lnTo>
                  <a:lnTo>
                    <a:pt x="14998840" y="123370"/>
                  </a:lnTo>
                  <a:lnTo>
                    <a:pt x="14978487" y="68351"/>
                  </a:lnTo>
                  <a:lnTo>
                    <a:pt x="14935311" y="25171"/>
                  </a:lnTo>
                  <a:lnTo>
                    <a:pt x="14880294" y="4814"/>
                  </a:lnTo>
                  <a:lnTo>
                    <a:pt x="14815229" y="178"/>
                  </a:lnTo>
                  <a:lnTo>
                    <a:pt x="14770765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36552" y="6564913"/>
              <a:ext cx="3750310" cy="1995170"/>
            </a:xfrm>
            <a:custGeom>
              <a:avLst/>
              <a:gdLst/>
              <a:ahLst/>
              <a:cxnLst/>
              <a:rect l="l" t="t" r="r" b="b"/>
              <a:pathLst>
                <a:path w="3750309" h="1995170">
                  <a:moveTo>
                    <a:pt x="3562098" y="0"/>
                  </a:moveTo>
                  <a:lnTo>
                    <a:pt x="188490" y="0"/>
                  </a:lnTo>
                  <a:lnTo>
                    <a:pt x="152182" y="143"/>
                  </a:lnTo>
                  <a:lnTo>
                    <a:pt x="99418" y="3879"/>
                  </a:lnTo>
                  <a:lnTo>
                    <a:pt x="55074" y="20281"/>
                  </a:lnTo>
                  <a:lnTo>
                    <a:pt x="20282" y="55073"/>
                  </a:lnTo>
                  <a:lnTo>
                    <a:pt x="3878" y="99418"/>
                  </a:lnTo>
                  <a:lnTo>
                    <a:pt x="142" y="152182"/>
                  </a:lnTo>
                  <a:lnTo>
                    <a:pt x="0" y="187656"/>
                  </a:lnTo>
                  <a:lnTo>
                    <a:pt x="3" y="1807131"/>
                  </a:lnTo>
                  <a:lnTo>
                    <a:pt x="1161" y="1871492"/>
                  </a:lnTo>
                  <a:lnTo>
                    <a:pt x="9196" y="1917266"/>
                  </a:lnTo>
                  <a:lnTo>
                    <a:pt x="35784" y="1959002"/>
                  </a:lnTo>
                  <a:lnTo>
                    <a:pt x="77521" y="1985590"/>
                  </a:lnTo>
                  <a:lnTo>
                    <a:pt x="123294" y="1993637"/>
                  </a:lnTo>
                  <a:lnTo>
                    <a:pt x="187656" y="1994787"/>
                  </a:lnTo>
                  <a:lnTo>
                    <a:pt x="3561265" y="1994787"/>
                  </a:lnTo>
                  <a:lnTo>
                    <a:pt x="3626356" y="1993637"/>
                  </a:lnTo>
                  <a:lnTo>
                    <a:pt x="3672234" y="1985590"/>
                  </a:lnTo>
                  <a:lnTo>
                    <a:pt x="3713970" y="1959002"/>
                  </a:lnTo>
                  <a:lnTo>
                    <a:pt x="3740559" y="1917266"/>
                  </a:lnTo>
                  <a:lnTo>
                    <a:pt x="3748609" y="1871388"/>
                  </a:lnTo>
                  <a:lnTo>
                    <a:pt x="3749754" y="1807131"/>
                  </a:lnTo>
                  <a:lnTo>
                    <a:pt x="3749751" y="187656"/>
                  </a:lnTo>
                  <a:lnTo>
                    <a:pt x="3748593" y="123294"/>
                  </a:lnTo>
                  <a:lnTo>
                    <a:pt x="3740559" y="77520"/>
                  </a:lnTo>
                  <a:lnTo>
                    <a:pt x="3713970" y="35784"/>
                  </a:lnTo>
                  <a:lnTo>
                    <a:pt x="3672234" y="9195"/>
                  </a:lnTo>
                  <a:lnTo>
                    <a:pt x="3626460" y="1149"/>
                  </a:lnTo>
                  <a:lnTo>
                    <a:pt x="3562098" y="0"/>
                  </a:lnTo>
                  <a:close/>
                </a:path>
              </a:pathLst>
            </a:custGeom>
            <a:solidFill>
              <a:srgbClr val="94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52642" y="7046950"/>
              <a:ext cx="2117725" cy="1031240"/>
            </a:xfrm>
            <a:custGeom>
              <a:avLst/>
              <a:gdLst/>
              <a:ahLst/>
              <a:cxnLst/>
              <a:rect l="l" t="t" r="r" b="b"/>
              <a:pathLst>
                <a:path w="2117725" h="1031240">
                  <a:moveTo>
                    <a:pt x="2040303" y="0"/>
                  </a:moveTo>
                  <a:lnTo>
                    <a:pt x="77615" y="0"/>
                  </a:lnTo>
                  <a:lnTo>
                    <a:pt x="62653" y="59"/>
                  </a:lnTo>
                  <a:lnTo>
                    <a:pt x="22636" y="8357"/>
                  </a:lnTo>
                  <a:lnTo>
                    <a:pt x="1538" y="40968"/>
                  </a:lnTo>
                  <a:lnTo>
                    <a:pt x="0" y="62567"/>
                  </a:lnTo>
                  <a:lnTo>
                    <a:pt x="5" y="968145"/>
                  </a:lnTo>
                  <a:lnTo>
                    <a:pt x="8298" y="1008018"/>
                  </a:lnTo>
                  <a:lnTo>
                    <a:pt x="40904" y="1029115"/>
                  </a:lnTo>
                  <a:lnTo>
                    <a:pt x="77272" y="1030714"/>
                  </a:lnTo>
                  <a:lnTo>
                    <a:pt x="2039960" y="1030714"/>
                  </a:lnTo>
                  <a:lnTo>
                    <a:pt x="2085689" y="1026923"/>
                  </a:lnTo>
                  <a:lnTo>
                    <a:pt x="2113846" y="998768"/>
                  </a:lnTo>
                  <a:lnTo>
                    <a:pt x="2117576" y="968145"/>
                  </a:lnTo>
                  <a:lnTo>
                    <a:pt x="2117571" y="62567"/>
                  </a:lnTo>
                  <a:lnTo>
                    <a:pt x="2109277" y="22695"/>
                  </a:lnTo>
                  <a:lnTo>
                    <a:pt x="2076671" y="1598"/>
                  </a:lnTo>
                  <a:lnTo>
                    <a:pt x="2066826" y="473"/>
                  </a:lnTo>
                  <a:lnTo>
                    <a:pt x="2055067" y="59"/>
                  </a:lnTo>
                  <a:lnTo>
                    <a:pt x="2040303" y="0"/>
                  </a:lnTo>
                  <a:close/>
                </a:path>
              </a:pathLst>
            </a:custGeom>
            <a:solidFill>
              <a:srgbClr val="DF7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86349" y="6564913"/>
              <a:ext cx="3750310" cy="1995170"/>
            </a:xfrm>
            <a:custGeom>
              <a:avLst/>
              <a:gdLst/>
              <a:ahLst/>
              <a:cxnLst/>
              <a:rect l="l" t="t" r="r" b="b"/>
              <a:pathLst>
                <a:path w="3750309" h="1995170">
                  <a:moveTo>
                    <a:pt x="3562098" y="0"/>
                  </a:moveTo>
                  <a:lnTo>
                    <a:pt x="188490" y="0"/>
                  </a:lnTo>
                  <a:lnTo>
                    <a:pt x="152182" y="143"/>
                  </a:lnTo>
                  <a:lnTo>
                    <a:pt x="99418" y="3879"/>
                  </a:lnTo>
                  <a:lnTo>
                    <a:pt x="55074" y="20281"/>
                  </a:lnTo>
                  <a:lnTo>
                    <a:pt x="20281" y="55073"/>
                  </a:lnTo>
                  <a:lnTo>
                    <a:pt x="3877" y="99418"/>
                  </a:lnTo>
                  <a:lnTo>
                    <a:pt x="142" y="152182"/>
                  </a:lnTo>
                  <a:lnTo>
                    <a:pt x="0" y="187656"/>
                  </a:lnTo>
                  <a:lnTo>
                    <a:pt x="3" y="1807131"/>
                  </a:lnTo>
                  <a:lnTo>
                    <a:pt x="1161" y="1871492"/>
                  </a:lnTo>
                  <a:lnTo>
                    <a:pt x="9195" y="1917266"/>
                  </a:lnTo>
                  <a:lnTo>
                    <a:pt x="35784" y="1959002"/>
                  </a:lnTo>
                  <a:lnTo>
                    <a:pt x="77521" y="1985590"/>
                  </a:lnTo>
                  <a:lnTo>
                    <a:pt x="123294" y="1993637"/>
                  </a:lnTo>
                  <a:lnTo>
                    <a:pt x="187656" y="1994787"/>
                  </a:lnTo>
                  <a:lnTo>
                    <a:pt x="3561261" y="1994787"/>
                  </a:lnTo>
                  <a:lnTo>
                    <a:pt x="3626354" y="1993637"/>
                  </a:lnTo>
                  <a:lnTo>
                    <a:pt x="3672231" y="1985590"/>
                  </a:lnTo>
                  <a:lnTo>
                    <a:pt x="3713971" y="1959002"/>
                  </a:lnTo>
                  <a:lnTo>
                    <a:pt x="3740554" y="1917266"/>
                  </a:lnTo>
                  <a:lnTo>
                    <a:pt x="3748611" y="1871388"/>
                  </a:lnTo>
                  <a:lnTo>
                    <a:pt x="3749758" y="1807131"/>
                  </a:lnTo>
                  <a:lnTo>
                    <a:pt x="3749754" y="187656"/>
                  </a:lnTo>
                  <a:lnTo>
                    <a:pt x="3748595" y="123294"/>
                  </a:lnTo>
                  <a:lnTo>
                    <a:pt x="3740554" y="77520"/>
                  </a:lnTo>
                  <a:lnTo>
                    <a:pt x="3713971" y="35784"/>
                  </a:lnTo>
                  <a:lnTo>
                    <a:pt x="3672231" y="9195"/>
                  </a:lnTo>
                  <a:lnTo>
                    <a:pt x="3626459" y="1149"/>
                  </a:lnTo>
                  <a:lnTo>
                    <a:pt x="3562098" y="0"/>
                  </a:lnTo>
                  <a:close/>
                </a:path>
              </a:pathLst>
            </a:custGeom>
            <a:solidFill>
              <a:srgbClr val="A8A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02439" y="7046950"/>
              <a:ext cx="2117725" cy="1031240"/>
            </a:xfrm>
            <a:custGeom>
              <a:avLst/>
              <a:gdLst/>
              <a:ahLst/>
              <a:cxnLst/>
              <a:rect l="l" t="t" r="r" b="b"/>
              <a:pathLst>
                <a:path w="2117725" h="1031240">
                  <a:moveTo>
                    <a:pt x="2040302" y="0"/>
                  </a:moveTo>
                  <a:lnTo>
                    <a:pt x="77615" y="0"/>
                  </a:lnTo>
                  <a:lnTo>
                    <a:pt x="62653" y="59"/>
                  </a:lnTo>
                  <a:lnTo>
                    <a:pt x="22636" y="8357"/>
                  </a:lnTo>
                  <a:lnTo>
                    <a:pt x="1538" y="40968"/>
                  </a:lnTo>
                  <a:lnTo>
                    <a:pt x="0" y="62567"/>
                  </a:lnTo>
                  <a:lnTo>
                    <a:pt x="5" y="968145"/>
                  </a:lnTo>
                  <a:lnTo>
                    <a:pt x="8298" y="1008018"/>
                  </a:lnTo>
                  <a:lnTo>
                    <a:pt x="40904" y="1029115"/>
                  </a:lnTo>
                  <a:lnTo>
                    <a:pt x="77271" y="1030714"/>
                  </a:lnTo>
                  <a:lnTo>
                    <a:pt x="2039957" y="1030714"/>
                  </a:lnTo>
                  <a:lnTo>
                    <a:pt x="2085694" y="1026923"/>
                  </a:lnTo>
                  <a:lnTo>
                    <a:pt x="2113850" y="998768"/>
                  </a:lnTo>
                  <a:lnTo>
                    <a:pt x="2117571" y="968145"/>
                  </a:lnTo>
                  <a:lnTo>
                    <a:pt x="2117566" y="62567"/>
                  </a:lnTo>
                  <a:lnTo>
                    <a:pt x="2109280" y="22695"/>
                  </a:lnTo>
                  <a:lnTo>
                    <a:pt x="2076674" y="1598"/>
                  </a:lnTo>
                  <a:lnTo>
                    <a:pt x="2066826" y="473"/>
                  </a:lnTo>
                  <a:lnTo>
                    <a:pt x="2055065" y="59"/>
                  </a:lnTo>
                  <a:lnTo>
                    <a:pt x="2040302" y="0"/>
                  </a:lnTo>
                  <a:close/>
                </a:path>
              </a:pathLst>
            </a:custGeom>
            <a:solidFill>
              <a:srgbClr val="D6D3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536152" y="6564913"/>
              <a:ext cx="3750310" cy="1995170"/>
            </a:xfrm>
            <a:custGeom>
              <a:avLst/>
              <a:gdLst/>
              <a:ahLst/>
              <a:cxnLst/>
              <a:rect l="l" t="t" r="r" b="b"/>
              <a:pathLst>
                <a:path w="3750309" h="1995170">
                  <a:moveTo>
                    <a:pt x="3562090" y="0"/>
                  </a:moveTo>
                  <a:lnTo>
                    <a:pt x="188486" y="0"/>
                  </a:lnTo>
                  <a:lnTo>
                    <a:pt x="152177" y="143"/>
                  </a:lnTo>
                  <a:lnTo>
                    <a:pt x="99412" y="3879"/>
                  </a:lnTo>
                  <a:lnTo>
                    <a:pt x="55072" y="20281"/>
                  </a:lnTo>
                  <a:lnTo>
                    <a:pt x="20281" y="55073"/>
                  </a:lnTo>
                  <a:lnTo>
                    <a:pt x="3876" y="99418"/>
                  </a:lnTo>
                  <a:lnTo>
                    <a:pt x="142" y="152182"/>
                  </a:lnTo>
                  <a:lnTo>
                    <a:pt x="0" y="187656"/>
                  </a:lnTo>
                  <a:lnTo>
                    <a:pt x="3" y="1807131"/>
                  </a:lnTo>
                  <a:lnTo>
                    <a:pt x="1161" y="1871492"/>
                  </a:lnTo>
                  <a:lnTo>
                    <a:pt x="9193" y="1917266"/>
                  </a:lnTo>
                  <a:lnTo>
                    <a:pt x="35784" y="1959002"/>
                  </a:lnTo>
                  <a:lnTo>
                    <a:pt x="77515" y="1985590"/>
                  </a:lnTo>
                  <a:lnTo>
                    <a:pt x="123288" y="1993637"/>
                  </a:lnTo>
                  <a:lnTo>
                    <a:pt x="187648" y="1994787"/>
                  </a:lnTo>
                  <a:lnTo>
                    <a:pt x="3561263" y="1994787"/>
                  </a:lnTo>
                  <a:lnTo>
                    <a:pt x="3626352" y="1993637"/>
                  </a:lnTo>
                  <a:lnTo>
                    <a:pt x="3672233" y="1985590"/>
                  </a:lnTo>
                  <a:lnTo>
                    <a:pt x="3713965" y="1959002"/>
                  </a:lnTo>
                  <a:lnTo>
                    <a:pt x="3740556" y="1917266"/>
                  </a:lnTo>
                  <a:lnTo>
                    <a:pt x="3748604" y="1871388"/>
                  </a:lnTo>
                  <a:lnTo>
                    <a:pt x="3749749" y="1807131"/>
                  </a:lnTo>
                  <a:lnTo>
                    <a:pt x="3749746" y="187656"/>
                  </a:lnTo>
                  <a:lnTo>
                    <a:pt x="3748588" y="123294"/>
                  </a:lnTo>
                  <a:lnTo>
                    <a:pt x="3740556" y="77520"/>
                  </a:lnTo>
                  <a:lnTo>
                    <a:pt x="3713965" y="35784"/>
                  </a:lnTo>
                  <a:lnTo>
                    <a:pt x="3672233" y="9195"/>
                  </a:lnTo>
                  <a:lnTo>
                    <a:pt x="3626456" y="1149"/>
                  </a:lnTo>
                  <a:lnTo>
                    <a:pt x="3562090" y="0"/>
                  </a:lnTo>
                  <a:close/>
                </a:path>
              </a:pathLst>
            </a:custGeom>
            <a:solidFill>
              <a:srgbClr val="BB48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52239" y="7046950"/>
              <a:ext cx="2117725" cy="1031240"/>
            </a:xfrm>
            <a:custGeom>
              <a:avLst/>
              <a:gdLst/>
              <a:ahLst/>
              <a:cxnLst/>
              <a:rect l="l" t="t" r="r" b="b"/>
              <a:pathLst>
                <a:path w="2117725" h="1031240">
                  <a:moveTo>
                    <a:pt x="2040307" y="0"/>
                  </a:moveTo>
                  <a:lnTo>
                    <a:pt x="77613" y="0"/>
                  </a:lnTo>
                  <a:lnTo>
                    <a:pt x="62653" y="59"/>
                  </a:lnTo>
                  <a:lnTo>
                    <a:pt x="22636" y="8357"/>
                  </a:lnTo>
                  <a:lnTo>
                    <a:pt x="1539" y="40968"/>
                  </a:lnTo>
                  <a:lnTo>
                    <a:pt x="0" y="62567"/>
                  </a:lnTo>
                  <a:lnTo>
                    <a:pt x="5" y="968145"/>
                  </a:lnTo>
                  <a:lnTo>
                    <a:pt x="8299" y="1008018"/>
                  </a:lnTo>
                  <a:lnTo>
                    <a:pt x="40905" y="1029115"/>
                  </a:lnTo>
                  <a:lnTo>
                    <a:pt x="77268" y="1030714"/>
                  </a:lnTo>
                  <a:lnTo>
                    <a:pt x="2039962" y="1030714"/>
                  </a:lnTo>
                  <a:lnTo>
                    <a:pt x="2085688" y="1026923"/>
                  </a:lnTo>
                  <a:lnTo>
                    <a:pt x="2113844" y="998768"/>
                  </a:lnTo>
                  <a:lnTo>
                    <a:pt x="2117576" y="968145"/>
                  </a:lnTo>
                  <a:lnTo>
                    <a:pt x="2117571" y="62567"/>
                  </a:lnTo>
                  <a:lnTo>
                    <a:pt x="2109276" y="22695"/>
                  </a:lnTo>
                  <a:lnTo>
                    <a:pt x="2076670" y="1598"/>
                  </a:lnTo>
                  <a:lnTo>
                    <a:pt x="2066826" y="473"/>
                  </a:lnTo>
                  <a:lnTo>
                    <a:pt x="2055068" y="59"/>
                  </a:lnTo>
                  <a:lnTo>
                    <a:pt x="2040307" y="0"/>
                  </a:lnTo>
                  <a:close/>
                </a:path>
              </a:pathLst>
            </a:custGeom>
            <a:solidFill>
              <a:srgbClr val="D6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5543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0" dirty="0"/>
              <a:t>Deploying</a:t>
            </a:r>
            <a:r>
              <a:rPr spc="-170" dirty="0"/>
              <a:t> </a:t>
            </a:r>
            <a:r>
              <a:rPr dirty="0"/>
              <a:t>Spring</a:t>
            </a:r>
            <a:r>
              <a:rPr spc="-300" dirty="0"/>
              <a:t> </a:t>
            </a:r>
            <a:r>
              <a:rPr dirty="0"/>
              <a:t>Boot</a:t>
            </a:r>
            <a:r>
              <a:rPr spc="-430" dirty="0"/>
              <a:t> </a:t>
            </a:r>
            <a:r>
              <a:rPr spc="-275" dirty="0"/>
              <a:t>Apps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2034" y="2196656"/>
            <a:ext cx="17834610" cy="56108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also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deployed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traditional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way</a:t>
            </a:r>
            <a:endParaRPr sz="4250">
              <a:latin typeface="Book Antiqua"/>
              <a:cs typeface="Book Antiqua"/>
            </a:endParaRPr>
          </a:p>
          <a:p>
            <a:pPr marL="5880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Deploy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b="1" spc="-35" dirty="0">
                <a:latin typeface="Palatino Linotype"/>
                <a:cs typeface="Palatino Linotype"/>
              </a:rPr>
              <a:t>WAR</a:t>
            </a:r>
            <a:r>
              <a:rPr sz="4250" b="1" spc="-70" dirty="0">
                <a:latin typeface="Palatino Linotype"/>
                <a:cs typeface="Palatino Linotype"/>
              </a:rPr>
              <a:t> </a:t>
            </a:r>
            <a:r>
              <a:rPr sz="4250" b="1" spc="-65" dirty="0">
                <a:latin typeface="Palatino Linotype"/>
                <a:cs typeface="Palatino Linotype"/>
              </a:rPr>
              <a:t>file</a:t>
            </a:r>
            <a:r>
              <a:rPr sz="4250" b="1" spc="-7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external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server: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Tomcat,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JBoss,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spc="-30" dirty="0">
                <a:latin typeface="Book Antiqua"/>
                <a:cs typeface="Book Antiqua"/>
              </a:rPr>
              <a:t>WebSphere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etc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…</a:t>
            </a:r>
            <a:endParaRPr sz="4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150">
              <a:latin typeface="Book Antiqua"/>
              <a:cs typeface="Book Antiqua"/>
            </a:endParaRPr>
          </a:p>
          <a:p>
            <a:pPr marL="1656080">
              <a:lnSpc>
                <a:spcPct val="100000"/>
              </a:lnSpc>
              <a:spcBef>
                <a:spcPts val="5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Tomcat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Arial"/>
              <a:cs typeface="Arial"/>
            </a:endParaRPr>
          </a:p>
          <a:p>
            <a:pPr marR="107950" algn="ctr">
              <a:lnSpc>
                <a:spcPct val="100000"/>
              </a:lnSpc>
              <a:tabLst>
                <a:tab pos="5172075" algn="l"/>
                <a:tab pos="9140825" algn="l"/>
              </a:tabLst>
            </a:pPr>
            <a:r>
              <a:rPr sz="34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mycoolapp.war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	</a:t>
            </a:r>
            <a:r>
              <a:rPr sz="34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travel.war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	</a:t>
            </a:r>
            <a:r>
              <a:rPr sz="34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shopping.war</a:t>
            </a:r>
            <a:endParaRPr sz="34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50">
              <a:latin typeface="Palatino Linotype"/>
              <a:cs typeface="Palatino Linotype"/>
            </a:endParaRPr>
          </a:p>
          <a:p>
            <a:pPr marL="3896995">
              <a:lnSpc>
                <a:spcPct val="100000"/>
              </a:lnSpc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mycode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5488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265" dirty="0"/>
              <a:t> </a:t>
            </a:r>
            <a:r>
              <a:rPr dirty="0"/>
              <a:t>Boot</a:t>
            </a:r>
            <a:r>
              <a:rPr spc="-254" dirty="0"/>
              <a:t> </a:t>
            </a:r>
            <a:r>
              <a:rPr spc="-350" dirty="0"/>
              <a:t>F</a:t>
            </a:r>
            <a:r>
              <a:rPr spc="-50" dirty="0"/>
              <a:t>A</a:t>
            </a:r>
            <a:r>
              <a:rPr spc="290" dirty="0"/>
              <a:t>Q</a:t>
            </a:r>
            <a:r>
              <a:rPr spc="-250" dirty="0"/>
              <a:t> </a:t>
            </a:r>
            <a:r>
              <a:rPr spc="-25" dirty="0"/>
              <a:t>#1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8108" y="1649082"/>
            <a:ext cx="17094200" cy="2513330"/>
            <a:chOff x="528108" y="1649082"/>
            <a:chExt cx="17094200" cy="2513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108" y="1649082"/>
              <a:ext cx="17093814" cy="25130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6943" y="2375073"/>
              <a:ext cx="16256635" cy="1047115"/>
            </a:xfrm>
            <a:custGeom>
              <a:avLst/>
              <a:gdLst/>
              <a:ahLst/>
              <a:cxnLst/>
              <a:rect l="l" t="t" r="r" b="b"/>
              <a:pathLst>
                <a:path w="16256635" h="1047114">
                  <a:moveTo>
                    <a:pt x="16016047" y="0"/>
                  </a:moveTo>
                  <a:lnTo>
                    <a:pt x="241164" y="0"/>
                  </a:lnTo>
                  <a:lnTo>
                    <a:pt x="194710" y="183"/>
                  </a:lnTo>
                  <a:lnTo>
                    <a:pt x="127201" y="4963"/>
                  </a:lnTo>
                  <a:lnTo>
                    <a:pt x="70464" y="25950"/>
                  </a:lnTo>
                  <a:lnTo>
                    <a:pt x="25950" y="70465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4" y="806992"/>
                  </a:lnTo>
                  <a:lnTo>
                    <a:pt x="183" y="852377"/>
                  </a:lnTo>
                  <a:lnTo>
                    <a:pt x="4967" y="919904"/>
                  </a:lnTo>
                  <a:lnTo>
                    <a:pt x="25950" y="976623"/>
                  </a:lnTo>
                  <a:lnTo>
                    <a:pt x="70464" y="1021138"/>
                  </a:lnTo>
                  <a:lnTo>
                    <a:pt x="127184" y="1042125"/>
                  </a:lnTo>
                  <a:lnTo>
                    <a:pt x="194260" y="1046904"/>
                  </a:lnTo>
                  <a:lnTo>
                    <a:pt x="240096" y="1047088"/>
                  </a:lnTo>
                  <a:lnTo>
                    <a:pt x="16014979" y="1047088"/>
                  </a:lnTo>
                  <a:lnTo>
                    <a:pt x="16061433" y="1046904"/>
                  </a:lnTo>
                  <a:lnTo>
                    <a:pt x="16128941" y="1042125"/>
                  </a:lnTo>
                  <a:lnTo>
                    <a:pt x="16185678" y="1021138"/>
                  </a:lnTo>
                  <a:lnTo>
                    <a:pt x="16230193" y="976623"/>
                  </a:lnTo>
                  <a:lnTo>
                    <a:pt x="16251181" y="919887"/>
                  </a:lnTo>
                  <a:lnTo>
                    <a:pt x="16255961" y="852828"/>
                  </a:lnTo>
                  <a:lnTo>
                    <a:pt x="16256145" y="806992"/>
                  </a:lnTo>
                  <a:lnTo>
                    <a:pt x="16256140" y="240097"/>
                  </a:lnTo>
                  <a:lnTo>
                    <a:pt x="16255961" y="194711"/>
                  </a:lnTo>
                  <a:lnTo>
                    <a:pt x="16251175" y="127184"/>
                  </a:lnTo>
                  <a:lnTo>
                    <a:pt x="16230193" y="70465"/>
                  </a:lnTo>
                  <a:lnTo>
                    <a:pt x="16185678" y="25950"/>
                  </a:lnTo>
                  <a:lnTo>
                    <a:pt x="16128958" y="4963"/>
                  </a:lnTo>
                  <a:lnTo>
                    <a:pt x="16061884" y="183"/>
                  </a:lnTo>
                  <a:lnTo>
                    <a:pt x="16016047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6634" y="2542196"/>
            <a:ext cx="15242540" cy="2322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Q:</a:t>
            </a:r>
            <a:r>
              <a:rPr sz="42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Does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Spring</a:t>
            </a:r>
            <a:r>
              <a:rPr sz="42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Boot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replace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Spring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MVC,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Spring</a:t>
            </a:r>
            <a:r>
              <a:rPr sz="42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REST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etc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spc="-25" dirty="0">
                <a:solidFill>
                  <a:srgbClr val="FFFFFF"/>
                </a:solidFill>
                <a:latin typeface="Book Antiqua"/>
                <a:cs typeface="Book Antiqua"/>
              </a:rPr>
              <a:t>…?</a:t>
            </a:r>
            <a:endParaRPr sz="4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300">
              <a:latin typeface="Book Antiqua"/>
              <a:cs typeface="Book Antiqua"/>
            </a:endParaRPr>
          </a:p>
          <a:p>
            <a:pPr marL="613410" indent="-575945">
              <a:lnSpc>
                <a:spcPct val="100000"/>
              </a:lnSpc>
              <a:buClr>
                <a:srgbClr val="5C86B9"/>
              </a:buClr>
              <a:buSzPct val="70588"/>
              <a:buFont typeface="Lucida Sans"/>
              <a:buChar char="•"/>
              <a:tabLst>
                <a:tab pos="613410" algn="l"/>
                <a:tab pos="614045" algn="l"/>
              </a:tabLst>
            </a:pPr>
            <a:r>
              <a:rPr sz="4250" dirty="0">
                <a:latin typeface="Book Antiqua"/>
                <a:cs typeface="Book Antiqua"/>
              </a:rPr>
              <a:t>No.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Instead,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 Boot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actually uses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those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technologies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155" y="6716301"/>
            <a:ext cx="3284458" cy="10470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821" y="6939967"/>
            <a:ext cx="25177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MVC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2150" y="6716301"/>
            <a:ext cx="3284458" cy="10470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076150" y="6939967"/>
            <a:ext cx="27133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4146" y="6716301"/>
            <a:ext cx="3284457" cy="10470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845669" y="6939967"/>
            <a:ext cx="19799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5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0155" y="7932008"/>
            <a:ext cx="3284458" cy="104708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756879" y="8154590"/>
            <a:ext cx="25425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2150" y="7932008"/>
            <a:ext cx="3284458" cy="104708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191330" y="8154590"/>
            <a:ext cx="24771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AOP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94146" y="7932008"/>
            <a:ext cx="3284457" cy="104708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845669" y="8154590"/>
            <a:ext cx="19799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5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90155" y="5500593"/>
            <a:ext cx="10088880" cy="1047115"/>
          </a:xfrm>
          <a:custGeom>
            <a:avLst/>
            <a:gdLst/>
            <a:ahLst/>
            <a:cxnLst/>
            <a:rect l="l" t="t" r="r" b="b"/>
            <a:pathLst>
              <a:path w="10088880" h="1047115">
                <a:moveTo>
                  <a:pt x="9848350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3"/>
                </a:lnTo>
                <a:lnTo>
                  <a:pt x="25950" y="976623"/>
                </a:lnTo>
                <a:lnTo>
                  <a:pt x="70465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9847282" y="1047088"/>
                </a:lnTo>
                <a:lnTo>
                  <a:pt x="9893736" y="1046904"/>
                </a:lnTo>
                <a:lnTo>
                  <a:pt x="9961248" y="1042124"/>
                </a:lnTo>
                <a:lnTo>
                  <a:pt x="10017985" y="1021138"/>
                </a:lnTo>
                <a:lnTo>
                  <a:pt x="10062496" y="976623"/>
                </a:lnTo>
                <a:lnTo>
                  <a:pt x="10083484" y="919887"/>
                </a:lnTo>
                <a:lnTo>
                  <a:pt x="10088263" y="852827"/>
                </a:lnTo>
                <a:lnTo>
                  <a:pt x="10088447" y="806991"/>
                </a:lnTo>
                <a:lnTo>
                  <a:pt x="10088443" y="240097"/>
                </a:lnTo>
                <a:lnTo>
                  <a:pt x="10088263" y="194710"/>
                </a:lnTo>
                <a:lnTo>
                  <a:pt x="10083478" y="127184"/>
                </a:lnTo>
                <a:lnTo>
                  <a:pt x="10062496" y="70465"/>
                </a:lnTo>
                <a:lnTo>
                  <a:pt x="10017985" y="25950"/>
                </a:lnTo>
                <a:lnTo>
                  <a:pt x="9961265" y="4963"/>
                </a:lnTo>
                <a:lnTo>
                  <a:pt x="9930698" y="1470"/>
                </a:lnTo>
                <a:lnTo>
                  <a:pt x="9894187" y="183"/>
                </a:lnTo>
                <a:lnTo>
                  <a:pt x="9848350" y="0"/>
                </a:lnTo>
                <a:close/>
              </a:path>
            </a:pathLst>
          </a:custGeom>
          <a:solidFill>
            <a:srgbClr val="6ABD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59917" y="5714874"/>
            <a:ext cx="25419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Boot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828446" y="3634580"/>
            <a:ext cx="8275955" cy="7475220"/>
            <a:chOff x="11828446" y="3634580"/>
            <a:chExt cx="8275955" cy="747522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28446" y="3634580"/>
              <a:ext cx="8275653" cy="747516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247281" y="5290975"/>
              <a:ext cx="7501255" cy="4148454"/>
            </a:xfrm>
            <a:custGeom>
              <a:avLst/>
              <a:gdLst/>
              <a:ahLst/>
              <a:cxnLst/>
              <a:rect l="l" t="t" r="r" b="b"/>
              <a:pathLst>
                <a:path w="7501255" h="4148454">
                  <a:moveTo>
                    <a:pt x="7448401" y="0"/>
                  </a:moveTo>
                  <a:lnTo>
                    <a:pt x="562810" y="0"/>
                  </a:lnTo>
                  <a:lnTo>
                    <a:pt x="542433" y="4114"/>
                  </a:lnTo>
                  <a:lnTo>
                    <a:pt x="525791" y="15333"/>
                  </a:lnTo>
                  <a:lnTo>
                    <a:pt x="514570" y="31975"/>
                  </a:lnTo>
                  <a:lnTo>
                    <a:pt x="510455" y="52354"/>
                  </a:lnTo>
                  <a:lnTo>
                    <a:pt x="510455" y="2292141"/>
                  </a:lnTo>
                  <a:lnTo>
                    <a:pt x="0" y="2397178"/>
                  </a:lnTo>
                  <a:lnTo>
                    <a:pt x="510455" y="2501887"/>
                  </a:lnTo>
                  <a:lnTo>
                    <a:pt x="510455" y="4096079"/>
                  </a:lnTo>
                  <a:lnTo>
                    <a:pt x="514570" y="4116458"/>
                  </a:lnTo>
                  <a:lnTo>
                    <a:pt x="525791" y="4133099"/>
                  </a:lnTo>
                  <a:lnTo>
                    <a:pt x="542433" y="4144319"/>
                  </a:lnTo>
                  <a:lnTo>
                    <a:pt x="562810" y="4148433"/>
                  </a:lnTo>
                  <a:lnTo>
                    <a:pt x="7448401" y="4148433"/>
                  </a:lnTo>
                  <a:lnTo>
                    <a:pt x="7468782" y="4144319"/>
                  </a:lnTo>
                  <a:lnTo>
                    <a:pt x="7485423" y="4133099"/>
                  </a:lnTo>
                  <a:lnTo>
                    <a:pt x="7496642" y="4116458"/>
                  </a:lnTo>
                  <a:lnTo>
                    <a:pt x="7500755" y="4096079"/>
                  </a:lnTo>
                  <a:lnTo>
                    <a:pt x="7500755" y="52354"/>
                  </a:lnTo>
                  <a:lnTo>
                    <a:pt x="7496642" y="31975"/>
                  </a:lnTo>
                  <a:lnTo>
                    <a:pt x="7485423" y="15333"/>
                  </a:lnTo>
                  <a:lnTo>
                    <a:pt x="7468782" y="4114"/>
                  </a:lnTo>
                  <a:lnTo>
                    <a:pt x="7448401" y="0"/>
                  </a:lnTo>
                  <a:close/>
                </a:path>
              </a:pathLst>
            </a:custGeom>
            <a:solidFill>
              <a:srgbClr val="A53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075907" y="5484514"/>
            <a:ext cx="6351270" cy="142430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069975" marR="5080" indent="-1057910">
              <a:lnSpc>
                <a:spcPts val="3629"/>
              </a:lnSpc>
              <a:spcBef>
                <a:spcPts val="325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Once</a:t>
            </a:r>
            <a:r>
              <a:rPr sz="3100" spc="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</a:t>
            </a:r>
            <a:r>
              <a:rPr sz="3100" spc="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do</a:t>
            </a:r>
            <a:r>
              <a:rPr sz="3100" spc="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100" spc="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configs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then</a:t>
            </a:r>
            <a:r>
              <a:rPr sz="3100" spc="2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</a:t>
            </a:r>
            <a:r>
              <a:rPr sz="3100" spc="2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make</a:t>
            </a:r>
            <a:r>
              <a:rPr sz="3100" spc="3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use</a:t>
            </a:r>
            <a:r>
              <a:rPr sz="3100" spc="2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of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regular</a:t>
            </a:r>
            <a:r>
              <a:rPr sz="3100" spc="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coding</a:t>
            </a:r>
            <a:endParaRPr sz="3100">
              <a:latin typeface="Arial Rounded MT Bold"/>
              <a:cs typeface="Arial Rounded MT 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929253" y="7327390"/>
            <a:ext cx="2649220" cy="188531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ts val="3629"/>
              </a:lnSpc>
              <a:spcBef>
                <a:spcPts val="320"/>
              </a:spcBef>
            </a:pP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@Component @Controller @Autowired 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etc…</a:t>
            </a:r>
            <a:endParaRPr sz="31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5488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265" dirty="0"/>
              <a:t> </a:t>
            </a:r>
            <a:r>
              <a:rPr dirty="0"/>
              <a:t>Boot</a:t>
            </a:r>
            <a:r>
              <a:rPr spc="-254" dirty="0"/>
              <a:t> </a:t>
            </a:r>
            <a:r>
              <a:rPr spc="-350" dirty="0"/>
              <a:t>F</a:t>
            </a:r>
            <a:r>
              <a:rPr spc="-50" dirty="0"/>
              <a:t>A</a:t>
            </a:r>
            <a:r>
              <a:rPr spc="290" dirty="0"/>
              <a:t>Q</a:t>
            </a:r>
            <a:r>
              <a:rPr spc="-250" dirty="0"/>
              <a:t> </a:t>
            </a:r>
            <a:r>
              <a:rPr spc="-25" dirty="0"/>
              <a:t>#2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8108" y="1638611"/>
            <a:ext cx="17200880" cy="2513330"/>
            <a:chOff x="528108" y="1638611"/>
            <a:chExt cx="17200880" cy="2513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108" y="1638611"/>
              <a:ext cx="17200607" cy="25130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6943" y="2364602"/>
              <a:ext cx="16363315" cy="1047115"/>
            </a:xfrm>
            <a:custGeom>
              <a:avLst/>
              <a:gdLst/>
              <a:ahLst/>
              <a:cxnLst/>
              <a:rect l="l" t="t" r="r" b="b"/>
              <a:pathLst>
                <a:path w="16363315" h="1047114">
                  <a:moveTo>
                    <a:pt x="16122840" y="0"/>
                  </a:moveTo>
                  <a:lnTo>
                    <a:pt x="241164" y="0"/>
                  </a:lnTo>
                  <a:lnTo>
                    <a:pt x="194710" y="183"/>
                  </a:lnTo>
                  <a:lnTo>
                    <a:pt x="127201" y="4963"/>
                  </a:lnTo>
                  <a:lnTo>
                    <a:pt x="70464" y="25950"/>
                  </a:lnTo>
                  <a:lnTo>
                    <a:pt x="25950" y="70465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4" y="806992"/>
                  </a:lnTo>
                  <a:lnTo>
                    <a:pt x="183" y="852377"/>
                  </a:lnTo>
                  <a:lnTo>
                    <a:pt x="4967" y="919904"/>
                  </a:lnTo>
                  <a:lnTo>
                    <a:pt x="25950" y="976623"/>
                  </a:lnTo>
                  <a:lnTo>
                    <a:pt x="70464" y="1021138"/>
                  </a:lnTo>
                  <a:lnTo>
                    <a:pt x="127184" y="1042125"/>
                  </a:lnTo>
                  <a:lnTo>
                    <a:pt x="194260" y="1046904"/>
                  </a:lnTo>
                  <a:lnTo>
                    <a:pt x="240096" y="1047088"/>
                  </a:lnTo>
                  <a:lnTo>
                    <a:pt x="16121772" y="1047088"/>
                  </a:lnTo>
                  <a:lnTo>
                    <a:pt x="16168226" y="1046904"/>
                  </a:lnTo>
                  <a:lnTo>
                    <a:pt x="16235738" y="1042125"/>
                  </a:lnTo>
                  <a:lnTo>
                    <a:pt x="16292475" y="1021138"/>
                  </a:lnTo>
                  <a:lnTo>
                    <a:pt x="16336986" y="976623"/>
                  </a:lnTo>
                  <a:lnTo>
                    <a:pt x="16357974" y="919887"/>
                  </a:lnTo>
                  <a:lnTo>
                    <a:pt x="16362753" y="852828"/>
                  </a:lnTo>
                  <a:lnTo>
                    <a:pt x="16362937" y="806992"/>
                  </a:lnTo>
                  <a:lnTo>
                    <a:pt x="16362933" y="240097"/>
                  </a:lnTo>
                  <a:lnTo>
                    <a:pt x="16362753" y="194711"/>
                  </a:lnTo>
                  <a:lnTo>
                    <a:pt x="16357968" y="127184"/>
                  </a:lnTo>
                  <a:lnTo>
                    <a:pt x="16336986" y="70465"/>
                  </a:lnTo>
                  <a:lnTo>
                    <a:pt x="16292475" y="25950"/>
                  </a:lnTo>
                  <a:lnTo>
                    <a:pt x="16235755" y="4963"/>
                  </a:lnTo>
                  <a:lnTo>
                    <a:pt x="16168677" y="183"/>
                  </a:lnTo>
                  <a:lnTo>
                    <a:pt x="16122840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8534" y="2531725"/>
            <a:ext cx="17251680" cy="573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Q:</a:t>
            </a:r>
            <a:r>
              <a:rPr sz="42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Does</a:t>
            </a:r>
            <a:r>
              <a:rPr sz="42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Spring</a:t>
            </a:r>
            <a:r>
              <a:rPr sz="42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Boot</a:t>
            </a:r>
            <a:r>
              <a:rPr sz="42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run</a:t>
            </a:r>
            <a:r>
              <a:rPr sz="42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code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faster</a:t>
            </a:r>
            <a:r>
              <a:rPr sz="42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than</a:t>
            </a:r>
            <a:r>
              <a:rPr sz="42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regular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Spring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spc="-20" dirty="0">
                <a:solidFill>
                  <a:srgbClr val="FFFFFF"/>
                </a:solidFill>
                <a:latin typeface="Book Antiqua"/>
                <a:cs typeface="Book Antiqua"/>
              </a:rPr>
              <a:t>code?</a:t>
            </a:r>
            <a:endParaRPr sz="4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6000">
              <a:latin typeface="Book Antiqua"/>
              <a:cs typeface="Book Antiqua"/>
            </a:endParaRPr>
          </a:p>
          <a:p>
            <a:pPr marL="651510" indent="-575945">
              <a:lnSpc>
                <a:spcPct val="100000"/>
              </a:lnSpc>
              <a:buClr>
                <a:srgbClr val="5C86B9"/>
              </a:buClr>
              <a:buSzPct val="70588"/>
              <a:buFont typeface="Lucida Sans"/>
              <a:buChar char="•"/>
              <a:tabLst>
                <a:tab pos="651510" algn="l"/>
                <a:tab pos="652145" algn="l"/>
              </a:tabLst>
            </a:pPr>
            <a:r>
              <a:rPr sz="4250" spc="-25" dirty="0">
                <a:latin typeface="Book Antiqua"/>
                <a:cs typeface="Book Antiqua"/>
              </a:rPr>
              <a:t>No.</a:t>
            </a:r>
            <a:endParaRPr sz="4250">
              <a:latin typeface="Book Antiqua"/>
              <a:cs typeface="Book Antiqua"/>
            </a:endParaRPr>
          </a:p>
          <a:p>
            <a:pPr marL="6515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51510" algn="l"/>
                <a:tab pos="652145" algn="l"/>
              </a:tabLst>
            </a:pPr>
            <a:r>
              <a:rPr sz="4250" dirty="0">
                <a:latin typeface="Book Antiqua"/>
                <a:cs typeface="Book Antiqua"/>
              </a:rPr>
              <a:t>Behind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scenes,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uses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same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code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Framework</a:t>
            </a:r>
            <a:endParaRPr sz="4250">
              <a:latin typeface="Book Antiqua"/>
              <a:cs typeface="Book Antiqua"/>
            </a:endParaRPr>
          </a:p>
          <a:p>
            <a:pPr marL="651510" indent="-575945">
              <a:lnSpc>
                <a:spcPct val="100000"/>
              </a:lnSpc>
              <a:spcBef>
                <a:spcPts val="3969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51510" algn="l"/>
                <a:tab pos="652145" algn="l"/>
              </a:tabLst>
            </a:pPr>
            <a:r>
              <a:rPr sz="4250" spc="-10" dirty="0">
                <a:latin typeface="Book Antiqua"/>
                <a:cs typeface="Book Antiqua"/>
              </a:rPr>
              <a:t>Remember,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about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making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it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easier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started</a:t>
            </a:r>
            <a:endParaRPr sz="4250">
              <a:latin typeface="Book Antiqua"/>
              <a:cs typeface="Book Antiqua"/>
            </a:endParaRPr>
          </a:p>
          <a:p>
            <a:pPr marL="1070610" lvl="1" indent="-576580">
              <a:lnSpc>
                <a:spcPct val="100000"/>
              </a:lnSpc>
              <a:spcBef>
                <a:spcPts val="396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70610" algn="l"/>
                <a:tab pos="1071245" algn="l"/>
              </a:tabLst>
            </a:pPr>
            <a:r>
              <a:rPr sz="4250" dirty="0">
                <a:latin typeface="Book Antiqua"/>
                <a:cs typeface="Book Antiqua"/>
              </a:rPr>
              <a:t>Minimizing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configuration</a:t>
            </a:r>
            <a:r>
              <a:rPr sz="4250" spc="-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etc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…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5488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265" dirty="0"/>
              <a:t> </a:t>
            </a:r>
            <a:r>
              <a:rPr dirty="0"/>
              <a:t>Boot</a:t>
            </a:r>
            <a:r>
              <a:rPr spc="-254" dirty="0"/>
              <a:t> </a:t>
            </a:r>
            <a:r>
              <a:rPr spc="-350" dirty="0"/>
              <a:t>F</a:t>
            </a:r>
            <a:r>
              <a:rPr spc="-50" dirty="0"/>
              <a:t>A</a:t>
            </a:r>
            <a:r>
              <a:rPr spc="290" dirty="0"/>
              <a:t>Q</a:t>
            </a:r>
            <a:r>
              <a:rPr spc="-250" dirty="0"/>
              <a:t> </a:t>
            </a:r>
            <a:r>
              <a:rPr spc="-25" dirty="0"/>
              <a:t>#3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8108" y="1638611"/>
            <a:ext cx="12986385" cy="2513330"/>
            <a:chOff x="528108" y="1638611"/>
            <a:chExt cx="12986385" cy="2513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108" y="1638611"/>
              <a:ext cx="12985918" cy="25130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6943" y="2364602"/>
              <a:ext cx="12148820" cy="1047115"/>
            </a:xfrm>
            <a:custGeom>
              <a:avLst/>
              <a:gdLst/>
              <a:ahLst/>
              <a:cxnLst/>
              <a:rect l="l" t="t" r="r" b="b"/>
              <a:pathLst>
                <a:path w="12148819" h="1047114">
                  <a:moveTo>
                    <a:pt x="11908151" y="0"/>
                  </a:moveTo>
                  <a:lnTo>
                    <a:pt x="241164" y="0"/>
                  </a:lnTo>
                  <a:lnTo>
                    <a:pt x="194710" y="183"/>
                  </a:lnTo>
                  <a:lnTo>
                    <a:pt x="127201" y="4963"/>
                  </a:lnTo>
                  <a:lnTo>
                    <a:pt x="70464" y="25950"/>
                  </a:lnTo>
                  <a:lnTo>
                    <a:pt x="25950" y="70465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4" y="806992"/>
                  </a:lnTo>
                  <a:lnTo>
                    <a:pt x="183" y="852377"/>
                  </a:lnTo>
                  <a:lnTo>
                    <a:pt x="4967" y="919904"/>
                  </a:lnTo>
                  <a:lnTo>
                    <a:pt x="25950" y="976623"/>
                  </a:lnTo>
                  <a:lnTo>
                    <a:pt x="70464" y="1021138"/>
                  </a:lnTo>
                  <a:lnTo>
                    <a:pt x="127184" y="1042125"/>
                  </a:lnTo>
                  <a:lnTo>
                    <a:pt x="194260" y="1046904"/>
                  </a:lnTo>
                  <a:lnTo>
                    <a:pt x="240096" y="1047088"/>
                  </a:lnTo>
                  <a:lnTo>
                    <a:pt x="11907083" y="1047088"/>
                  </a:lnTo>
                  <a:lnTo>
                    <a:pt x="11953538" y="1046904"/>
                  </a:lnTo>
                  <a:lnTo>
                    <a:pt x="12021049" y="1042125"/>
                  </a:lnTo>
                  <a:lnTo>
                    <a:pt x="12077787" y="1021138"/>
                  </a:lnTo>
                  <a:lnTo>
                    <a:pt x="12122302" y="976623"/>
                  </a:lnTo>
                  <a:lnTo>
                    <a:pt x="12143290" y="919887"/>
                  </a:lnTo>
                  <a:lnTo>
                    <a:pt x="12148065" y="852828"/>
                  </a:lnTo>
                  <a:lnTo>
                    <a:pt x="12148249" y="806992"/>
                  </a:lnTo>
                  <a:lnTo>
                    <a:pt x="12148245" y="240097"/>
                  </a:lnTo>
                  <a:lnTo>
                    <a:pt x="12148065" y="194711"/>
                  </a:lnTo>
                  <a:lnTo>
                    <a:pt x="12143284" y="127184"/>
                  </a:lnTo>
                  <a:lnTo>
                    <a:pt x="12122302" y="70465"/>
                  </a:lnTo>
                  <a:lnTo>
                    <a:pt x="12077787" y="25950"/>
                  </a:lnTo>
                  <a:lnTo>
                    <a:pt x="12021066" y="4963"/>
                  </a:lnTo>
                  <a:lnTo>
                    <a:pt x="11953988" y="183"/>
                  </a:lnTo>
                  <a:lnTo>
                    <a:pt x="11908151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82034" y="2531725"/>
            <a:ext cx="17571085" cy="67100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Q:</a:t>
            </a:r>
            <a:r>
              <a:rPr sz="42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Do</a:t>
            </a:r>
            <a:r>
              <a:rPr sz="42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I need</a:t>
            </a:r>
            <a:r>
              <a:rPr sz="42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a</a:t>
            </a:r>
            <a:r>
              <a:rPr sz="42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special IDE</a:t>
            </a:r>
            <a:r>
              <a:rPr sz="42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for</a:t>
            </a:r>
            <a:r>
              <a:rPr sz="42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dirty="0">
                <a:solidFill>
                  <a:srgbClr val="FFFFFF"/>
                </a:solidFill>
                <a:latin typeface="Book Antiqua"/>
                <a:cs typeface="Book Antiqua"/>
              </a:rPr>
              <a:t>Spring</a:t>
            </a:r>
            <a:r>
              <a:rPr sz="4250" spc="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4250" spc="-10" dirty="0">
                <a:solidFill>
                  <a:srgbClr val="FFFFFF"/>
                </a:solidFill>
                <a:latin typeface="Book Antiqua"/>
                <a:cs typeface="Book Antiqua"/>
              </a:rPr>
              <a:t>Boot?</a:t>
            </a:r>
            <a:endParaRPr sz="4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900">
              <a:latin typeface="Book Antiqua"/>
              <a:cs typeface="Book Antiqua"/>
            </a:endParaRPr>
          </a:p>
          <a:p>
            <a:pPr marL="588010" indent="-575945">
              <a:lnSpc>
                <a:spcPct val="100000"/>
              </a:lnSpc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25" dirty="0">
                <a:latin typeface="Book Antiqua"/>
                <a:cs typeface="Book Antiqua"/>
              </a:rPr>
              <a:t>No.</a:t>
            </a:r>
            <a:endParaRPr sz="4250">
              <a:latin typeface="Book Antiqua"/>
              <a:cs typeface="Book Antiqua"/>
            </a:endParaRPr>
          </a:p>
          <a:p>
            <a:pPr marL="5880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70" dirty="0">
                <a:latin typeface="Book Antiqua"/>
                <a:cs typeface="Book Antiqua"/>
              </a:rPr>
              <a:t>You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IDE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…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even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plain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text</a:t>
            </a:r>
            <a:r>
              <a:rPr sz="4250" spc="-10" dirty="0">
                <a:latin typeface="Book Antiqua"/>
                <a:cs typeface="Book Antiqua"/>
              </a:rPr>
              <a:t> editor</a:t>
            </a:r>
            <a:endParaRPr sz="4250">
              <a:latin typeface="Book Antiqua"/>
              <a:cs typeface="Book Antiqua"/>
            </a:endParaRPr>
          </a:p>
          <a:p>
            <a:pPr marL="588010" indent="-575945">
              <a:lnSpc>
                <a:spcPct val="100000"/>
              </a:lnSpc>
              <a:spcBef>
                <a:spcPts val="3969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team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provides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free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i="1" dirty="0">
                <a:latin typeface="Palatino Linotype"/>
                <a:cs typeface="Palatino Linotype"/>
              </a:rPr>
              <a:t>Spring</a:t>
            </a:r>
            <a:r>
              <a:rPr sz="4250" i="1" spc="-30" dirty="0">
                <a:latin typeface="Palatino Linotype"/>
                <a:cs typeface="Palatino Linotype"/>
              </a:rPr>
              <a:t> </a:t>
            </a:r>
            <a:r>
              <a:rPr sz="4250" i="1" spc="-75" dirty="0">
                <a:latin typeface="Palatino Linotype"/>
                <a:cs typeface="Palatino Linotype"/>
              </a:rPr>
              <a:t>Tool</a:t>
            </a:r>
            <a:r>
              <a:rPr sz="4250" i="1" spc="-30" dirty="0">
                <a:latin typeface="Palatino Linotype"/>
                <a:cs typeface="Palatino Linotype"/>
              </a:rPr>
              <a:t> </a:t>
            </a:r>
            <a:r>
              <a:rPr sz="4250" i="1" dirty="0">
                <a:latin typeface="Palatino Linotype"/>
                <a:cs typeface="Palatino Linotype"/>
              </a:rPr>
              <a:t>Suite</a:t>
            </a:r>
            <a:r>
              <a:rPr sz="4250" i="1" spc="-20" dirty="0">
                <a:latin typeface="Palatino Linotype"/>
                <a:cs typeface="Palatino Linotype"/>
              </a:rPr>
              <a:t> </a:t>
            </a:r>
            <a:r>
              <a:rPr sz="4250" i="1" dirty="0">
                <a:latin typeface="Palatino Linotype"/>
                <a:cs typeface="Palatino Linotype"/>
              </a:rPr>
              <a:t>(STS)</a:t>
            </a:r>
            <a:r>
              <a:rPr sz="4250" i="1" spc="-3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Book Antiqua"/>
                <a:cs typeface="Book Antiqua"/>
              </a:rPr>
              <a:t>[IDE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plugins]</a:t>
            </a:r>
            <a:endParaRPr sz="4250">
              <a:latin typeface="Book Antiqua"/>
              <a:cs typeface="Book Antiqua"/>
            </a:endParaRPr>
          </a:p>
          <a:p>
            <a:pPr marL="588010" indent="-575945">
              <a:lnSpc>
                <a:spcPct val="100000"/>
              </a:lnSpc>
              <a:spcBef>
                <a:spcPts val="396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Some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IDEs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provide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fancy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tooling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support</a:t>
            </a:r>
            <a:endParaRPr sz="4250">
              <a:latin typeface="Book Antiqua"/>
              <a:cs typeface="Book Antiqua"/>
            </a:endParaRPr>
          </a:p>
          <a:p>
            <a:pPr marL="5880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Not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requirement.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Feel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free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IDE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that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works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best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you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02170" y="8430940"/>
            <a:ext cx="1047088" cy="10470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5156617" y="5126672"/>
            <a:ext cx="9790866" cy="20915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685" algn="ctr">
              <a:lnSpc>
                <a:spcPct val="100000"/>
              </a:lnSpc>
              <a:spcBef>
                <a:spcPts val="110"/>
              </a:spcBef>
            </a:pPr>
            <a:r>
              <a:rPr spc="-105" dirty="0"/>
              <a:t>Spring</a:t>
            </a:r>
            <a:r>
              <a:rPr spc="-340" dirty="0"/>
              <a:t> </a:t>
            </a:r>
            <a:r>
              <a:rPr spc="-75" dirty="0"/>
              <a:t>Boot</a:t>
            </a:r>
            <a:r>
              <a:rPr spc="-340" dirty="0"/>
              <a:t> </a:t>
            </a:r>
            <a:r>
              <a:rPr spc="-120" dirty="0"/>
              <a:t>Initializr</a:t>
            </a:r>
            <a:r>
              <a:rPr spc="-330" dirty="0"/>
              <a:t> </a:t>
            </a:r>
            <a:r>
              <a:rPr spc="-75" dirty="0"/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88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350" dirty="0"/>
              <a:t> </a:t>
            </a:r>
            <a:r>
              <a:rPr spc="-85" dirty="0"/>
              <a:t>Initializr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90448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783026"/>
            <a:ext cx="91109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Quickly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create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starter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project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05628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3934823"/>
            <a:ext cx="61264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Select your </a:t>
            </a:r>
            <a:r>
              <a:rPr sz="4250" spc="-10" dirty="0">
                <a:latin typeface="Book Antiqua"/>
                <a:cs typeface="Book Antiqua"/>
              </a:rPr>
              <a:t>dependencies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5086620"/>
            <a:ext cx="77946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Creates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Maven/Gradle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project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635988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932" y="6238418"/>
            <a:ext cx="78117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Import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project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into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IDE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0869" y="751167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68" y="7390216"/>
            <a:ext cx="76765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Eclipse,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IntelliJ,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NetBeans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etc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…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039" y="3800269"/>
            <a:ext cx="8369893" cy="45756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520949" y="3107624"/>
            <a:ext cx="58318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07EF9"/>
                </a:solidFill>
                <a:latin typeface="Courier New"/>
                <a:cs typeface="Courier New"/>
                <a:hlinkClick r:id="rId3"/>
              </a:rPr>
              <a:t>http://start.spring.io</a:t>
            </a:r>
            <a:endParaRPr sz="3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Development</a:t>
            </a:r>
            <a:r>
              <a:rPr spc="-170" dirty="0"/>
              <a:t> </a:t>
            </a:r>
            <a:r>
              <a:rPr spc="-1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447538"/>
            <a:ext cx="13091160" cy="717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750" baseline="-1851" dirty="0">
                <a:latin typeface="Lucida Sans"/>
                <a:cs typeface="Lucida Sans"/>
              </a:rPr>
              <a:t>1.</a:t>
            </a:r>
            <a:r>
              <a:rPr sz="6750" spc="-540" baseline="-1851" dirty="0">
                <a:latin typeface="Lucida Sans"/>
                <a:cs typeface="Lucida Sans"/>
              </a:rPr>
              <a:t> </a:t>
            </a:r>
            <a:r>
              <a:rPr sz="4500" dirty="0">
                <a:latin typeface="Book Antiqua"/>
                <a:cs typeface="Book Antiqua"/>
              </a:rPr>
              <a:t>Configure</a:t>
            </a:r>
            <a:r>
              <a:rPr sz="4500" spc="-40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our</a:t>
            </a:r>
            <a:r>
              <a:rPr sz="4500" spc="-45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project</a:t>
            </a:r>
            <a:r>
              <a:rPr sz="4500" spc="-45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at</a:t>
            </a:r>
            <a:r>
              <a:rPr sz="4500" spc="-35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Spring</a:t>
            </a:r>
            <a:r>
              <a:rPr sz="4500" spc="-40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Initializr</a:t>
            </a:r>
            <a:r>
              <a:rPr sz="4500" spc="-40" dirty="0">
                <a:latin typeface="Book Antiqua"/>
                <a:cs typeface="Book Antiqua"/>
              </a:rPr>
              <a:t> </a:t>
            </a:r>
            <a:r>
              <a:rPr sz="4500" spc="-10" dirty="0">
                <a:latin typeface="Book Antiqua"/>
                <a:cs typeface="Book Antiqua"/>
              </a:rPr>
              <a:t>website</a:t>
            </a:r>
            <a:endParaRPr sz="450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342769"/>
            <a:ext cx="9605645" cy="4486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01040" indent="-688975">
              <a:lnSpc>
                <a:spcPct val="100000"/>
              </a:lnSpc>
              <a:spcBef>
                <a:spcPts val="135"/>
              </a:spcBef>
              <a:buFont typeface="Lucida Sans"/>
              <a:buAutoNum type="arabicPeriod" startAt="2"/>
              <a:tabLst>
                <a:tab pos="701675" algn="l"/>
              </a:tabLst>
            </a:pPr>
            <a:r>
              <a:rPr sz="4500" dirty="0">
                <a:latin typeface="Book Antiqua"/>
                <a:cs typeface="Book Antiqua"/>
              </a:rPr>
              <a:t>Download the zip </a:t>
            </a:r>
            <a:r>
              <a:rPr sz="4500" spc="-20" dirty="0">
                <a:latin typeface="Book Antiqua"/>
                <a:cs typeface="Book Antiqua"/>
              </a:rPr>
              <a:t>file</a:t>
            </a:r>
            <a:endParaRPr sz="45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Lucida Sans"/>
              <a:buAutoNum type="arabicPeriod" startAt="2"/>
            </a:pPr>
            <a:endParaRPr sz="7550">
              <a:latin typeface="Book Antiqua"/>
              <a:cs typeface="Book Antiqua"/>
            </a:endParaRPr>
          </a:p>
          <a:p>
            <a:pPr marL="701040" indent="-688975">
              <a:lnSpc>
                <a:spcPct val="100000"/>
              </a:lnSpc>
              <a:buFont typeface="Lucida Sans"/>
              <a:buAutoNum type="arabicPeriod" startAt="2"/>
              <a:tabLst>
                <a:tab pos="701675" algn="l"/>
              </a:tabLst>
            </a:pPr>
            <a:r>
              <a:rPr sz="4500" dirty="0">
                <a:latin typeface="Book Antiqua"/>
                <a:cs typeface="Book Antiqua"/>
              </a:rPr>
              <a:t>Unzip</a:t>
            </a:r>
            <a:r>
              <a:rPr sz="4500" spc="-10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the</a:t>
            </a:r>
            <a:r>
              <a:rPr sz="4500" spc="-5" dirty="0">
                <a:latin typeface="Book Antiqua"/>
                <a:cs typeface="Book Antiqua"/>
              </a:rPr>
              <a:t> </a:t>
            </a:r>
            <a:r>
              <a:rPr sz="4500" spc="-20" dirty="0">
                <a:latin typeface="Book Antiqua"/>
                <a:cs typeface="Book Antiqua"/>
              </a:rPr>
              <a:t>file</a:t>
            </a:r>
            <a:endParaRPr sz="45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"/>
              <a:buAutoNum type="arabicPeriod" startAt="2"/>
            </a:pPr>
            <a:endParaRPr sz="7550">
              <a:latin typeface="Book Antiqua"/>
              <a:cs typeface="Book Antiqua"/>
            </a:endParaRPr>
          </a:p>
          <a:p>
            <a:pPr marL="701040" indent="-688975">
              <a:lnSpc>
                <a:spcPct val="100000"/>
              </a:lnSpc>
              <a:spcBef>
                <a:spcPts val="5"/>
              </a:spcBef>
              <a:buFont typeface="Lucida Sans"/>
              <a:buAutoNum type="arabicPeriod" startAt="2"/>
              <a:tabLst>
                <a:tab pos="701675" algn="l"/>
              </a:tabLst>
            </a:pPr>
            <a:r>
              <a:rPr sz="4500" dirty="0">
                <a:latin typeface="Book Antiqua"/>
                <a:cs typeface="Book Antiqua"/>
              </a:rPr>
              <a:t>Import</a:t>
            </a:r>
            <a:r>
              <a:rPr sz="4500" spc="-25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Maven</a:t>
            </a:r>
            <a:r>
              <a:rPr sz="4500" spc="-20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project</a:t>
            </a:r>
            <a:r>
              <a:rPr sz="4500" spc="-20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into</a:t>
            </a:r>
            <a:r>
              <a:rPr sz="4500" spc="-20" dirty="0">
                <a:latin typeface="Book Antiqua"/>
                <a:cs typeface="Book Antiqua"/>
              </a:rPr>
              <a:t> </a:t>
            </a:r>
            <a:r>
              <a:rPr sz="4500" dirty="0">
                <a:latin typeface="Book Antiqua"/>
                <a:cs typeface="Book Antiqua"/>
              </a:rPr>
              <a:t>our</a:t>
            </a:r>
            <a:r>
              <a:rPr sz="4500" spc="-15" dirty="0">
                <a:latin typeface="Book Antiqua"/>
                <a:cs typeface="Book Antiqua"/>
              </a:rPr>
              <a:t> </a:t>
            </a:r>
            <a:r>
              <a:rPr sz="4500" spc="-25" dirty="0">
                <a:latin typeface="Book Antiqua"/>
                <a:cs typeface="Book Antiqua"/>
              </a:rPr>
              <a:t>IDE</a:t>
            </a:r>
            <a:endParaRPr sz="4500">
              <a:latin typeface="Book Antiqua"/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26" y="788528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7"/>
                </a:lnTo>
                <a:lnTo>
                  <a:pt x="195470" y="27023"/>
                </a:lnTo>
                <a:lnTo>
                  <a:pt x="164659" y="51452"/>
                </a:lnTo>
                <a:lnTo>
                  <a:pt x="139579" y="82330"/>
                </a:lnTo>
                <a:lnTo>
                  <a:pt x="110989" y="150420"/>
                </a:lnTo>
                <a:lnTo>
                  <a:pt x="99381" y="194281"/>
                </a:lnTo>
                <a:lnTo>
                  <a:pt x="86544" y="249739"/>
                </a:lnTo>
                <a:lnTo>
                  <a:pt x="25352" y="518962"/>
                </a:lnTo>
                <a:lnTo>
                  <a:pt x="12792" y="575269"/>
                </a:lnTo>
                <a:lnTo>
                  <a:pt x="4214" y="620222"/>
                </a:lnTo>
                <a:lnTo>
                  <a:pt x="0" y="658339"/>
                </a:lnTo>
                <a:lnTo>
                  <a:pt x="526" y="694140"/>
                </a:lnTo>
                <a:lnTo>
                  <a:pt x="9798" y="732824"/>
                </a:lnTo>
                <a:lnTo>
                  <a:pt x="27028" y="768171"/>
                </a:lnTo>
                <a:lnTo>
                  <a:pt x="51459" y="798985"/>
                </a:lnTo>
                <a:lnTo>
                  <a:pt x="82335" y="824066"/>
                </a:lnTo>
                <a:lnTo>
                  <a:pt x="150423" y="852653"/>
                </a:lnTo>
                <a:lnTo>
                  <a:pt x="194285" y="864261"/>
                </a:lnTo>
                <a:lnTo>
                  <a:pt x="3103973" y="1525554"/>
                </a:lnTo>
                <a:lnTo>
                  <a:pt x="3148926" y="1534131"/>
                </a:lnTo>
                <a:lnTo>
                  <a:pt x="3187045" y="1538346"/>
                </a:lnTo>
                <a:lnTo>
                  <a:pt x="3222847" y="1537819"/>
                </a:lnTo>
                <a:lnTo>
                  <a:pt x="3261528" y="1528547"/>
                </a:lnTo>
                <a:lnTo>
                  <a:pt x="3296875" y="1511319"/>
                </a:lnTo>
                <a:lnTo>
                  <a:pt x="3327688" y="1486890"/>
                </a:lnTo>
                <a:lnTo>
                  <a:pt x="3352769" y="1456014"/>
                </a:lnTo>
                <a:lnTo>
                  <a:pt x="3381360" y="1387924"/>
                </a:lnTo>
                <a:lnTo>
                  <a:pt x="3392968" y="1344063"/>
                </a:lnTo>
                <a:lnTo>
                  <a:pt x="3405805" y="1288604"/>
                </a:lnTo>
                <a:lnTo>
                  <a:pt x="3466986" y="1019382"/>
                </a:lnTo>
                <a:lnTo>
                  <a:pt x="3479553" y="963075"/>
                </a:lnTo>
                <a:lnTo>
                  <a:pt x="3488133" y="918122"/>
                </a:lnTo>
                <a:lnTo>
                  <a:pt x="3492349" y="880004"/>
                </a:lnTo>
                <a:lnTo>
                  <a:pt x="3491823" y="844203"/>
                </a:lnTo>
                <a:lnTo>
                  <a:pt x="3482546" y="805519"/>
                </a:lnTo>
                <a:lnTo>
                  <a:pt x="3465317" y="770172"/>
                </a:lnTo>
                <a:lnTo>
                  <a:pt x="3440889" y="739359"/>
                </a:lnTo>
                <a:lnTo>
                  <a:pt x="3410014" y="714277"/>
                </a:lnTo>
                <a:lnTo>
                  <a:pt x="3341922" y="685690"/>
                </a:lnTo>
                <a:lnTo>
                  <a:pt x="3298062" y="674083"/>
                </a:lnTo>
                <a:lnTo>
                  <a:pt x="444682" y="25352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59"/>
                </a:moveTo>
                <a:lnTo>
                  <a:pt x="444680" y="25352"/>
                </a:lnTo>
                <a:lnTo>
                  <a:pt x="443392" y="25059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720000">
            <a:off x="16130332" y="135377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44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175" b="1" spc="-67" baseline="24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7" baseline="16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8621" y="4720449"/>
            <a:ext cx="6695270" cy="366016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960726" y="4144241"/>
            <a:ext cx="38963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0" dirty="0">
                <a:solidFill>
                  <a:srgbClr val="007EF9"/>
                </a:solidFill>
                <a:latin typeface="Courier New"/>
                <a:cs typeface="Courier New"/>
                <a:hlinkClick r:id="rId3"/>
              </a:rPr>
              <a:t>http://start.spring.io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4870450" y="4594492"/>
            <a:ext cx="9790866" cy="20915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10"/>
              </a:spcBef>
            </a:pPr>
            <a:r>
              <a:rPr spc="-105" dirty="0"/>
              <a:t>Spring</a:t>
            </a:r>
            <a:r>
              <a:rPr spc="-350" dirty="0"/>
              <a:t> </a:t>
            </a:r>
            <a:r>
              <a:rPr spc="-75" dirty="0"/>
              <a:t>Boot</a:t>
            </a:r>
            <a:r>
              <a:rPr spc="-345" dirty="0"/>
              <a:t> </a:t>
            </a:r>
            <a:r>
              <a:rPr dirty="0"/>
              <a:t>-</a:t>
            </a:r>
            <a:r>
              <a:rPr spc="-345" dirty="0"/>
              <a:t> </a:t>
            </a:r>
            <a:r>
              <a:rPr spc="-105" dirty="0"/>
              <a:t>Create</a:t>
            </a:r>
            <a:r>
              <a:rPr spc="-345" dirty="0"/>
              <a:t> </a:t>
            </a:r>
            <a:r>
              <a:rPr spc="-75" dirty="0"/>
              <a:t>REST</a:t>
            </a:r>
            <a:r>
              <a:rPr spc="-345" dirty="0"/>
              <a:t> </a:t>
            </a:r>
            <a:r>
              <a:rPr spc="-110" dirty="0"/>
              <a:t>Controller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3544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95" dirty="0"/>
              <a:t>REST</a:t>
            </a:r>
            <a:r>
              <a:rPr spc="-75" dirty="0"/>
              <a:t> </a:t>
            </a:r>
            <a:r>
              <a:rPr spc="-20" dirty="0"/>
              <a:t>Controller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332778"/>
            <a:ext cx="107156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Palatino Linotype"/>
                <a:cs typeface="Palatino Linotype"/>
              </a:rPr>
              <a:t>Let's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very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simple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REST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Controller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4042" y="4132282"/>
            <a:ext cx="11637928" cy="36980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8436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55" dirty="0"/>
              <a:t>Y</a:t>
            </a:r>
            <a:r>
              <a:rPr spc="-65" dirty="0"/>
              <a:t>o</a:t>
            </a:r>
            <a:r>
              <a:rPr spc="70" dirty="0"/>
              <a:t>u</a:t>
            </a:r>
            <a:r>
              <a:rPr spc="-80" dirty="0"/>
              <a:t> </a:t>
            </a:r>
            <a:r>
              <a:rPr spc="-335" dirty="0"/>
              <a:t>will</a:t>
            </a:r>
            <a:r>
              <a:rPr spc="-75" dirty="0"/>
              <a:t> </a:t>
            </a:r>
            <a:r>
              <a:rPr dirty="0"/>
              <a:t>learn</a:t>
            </a:r>
            <a:r>
              <a:rPr spc="-80" dirty="0"/>
              <a:t> </a:t>
            </a:r>
            <a:r>
              <a:rPr spc="-275" dirty="0"/>
              <a:t>how</a:t>
            </a:r>
            <a:r>
              <a:rPr spc="-75" dirty="0"/>
              <a:t> </a:t>
            </a:r>
            <a:r>
              <a:rPr spc="50" dirty="0"/>
              <a:t>to</a:t>
            </a:r>
            <a:r>
              <a:rPr spc="-80" dirty="0"/>
              <a:t> </a:t>
            </a:r>
            <a:r>
              <a:rPr spc="-50" dirty="0"/>
              <a:t>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301365"/>
            <a:ext cx="16142335" cy="528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Quickly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develop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10" dirty="0">
                <a:latin typeface="Book Antiqua"/>
                <a:cs typeface="Book Antiqua"/>
              </a:rPr>
              <a:t> applications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Develop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REST</a:t>
            </a:r>
            <a:r>
              <a:rPr sz="4250" spc="-15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API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using Spring </a:t>
            </a:r>
            <a:r>
              <a:rPr sz="4250" spc="-20" dirty="0">
                <a:latin typeface="Book Antiqua"/>
                <a:cs typeface="Book Antiqua"/>
              </a:rPr>
              <a:t>Boot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Create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MVC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with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Boot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Connect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apps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Database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CRUD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development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69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Leverage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all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Java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configuration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(no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xml)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Maven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0023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Create</a:t>
            </a:r>
            <a:r>
              <a:rPr spc="-30" dirty="0"/>
              <a:t> </a:t>
            </a:r>
            <a:r>
              <a:rPr spc="195" dirty="0"/>
              <a:t>REST</a:t>
            </a:r>
            <a:r>
              <a:rPr spc="-30" dirty="0"/>
              <a:t> </a:t>
            </a:r>
            <a:r>
              <a:rPr spc="-10" dirty="0"/>
              <a:t>Controller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7887" y="2590235"/>
            <a:ext cx="18228945" cy="6128385"/>
            <a:chOff x="937887" y="2590235"/>
            <a:chExt cx="18228945" cy="6128385"/>
          </a:xfrm>
        </p:grpSpPr>
        <p:sp>
          <p:nvSpPr>
            <p:cNvPr id="4" name="object 4"/>
            <p:cNvSpPr/>
            <p:nvPr/>
          </p:nvSpPr>
          <p:spPr>
            <a:xfrm>
              <a:off x="1115892" y="2705415"/>
              <a:ext cx="17872710" cy="5667375"/>
            </a:xfrm>
            <a:custGeom>
              <a:avLst/>
              <a:gdLst/>
              <a:ahLst/>
              <a:cxnLst/>
              <a:rect l="l" t="t" r="r" b="b"/>
              <a:pathLst>
                <a:path w="17872710" h="5667375">
                  <a:moveTo>
                    <a:pt x="0" y="0"/>
                  </a:moveTo>
                  <a:lnTo>
                    <a:pt x="17872314" y="0"/>
                  </a:lnTo>
                  <a:lnTo>
                    <a:pt x="17872314" y="5667366"/>
                  </a:lnTo>
                  <a:lnTo>
                    <a:pt x="0" y="5667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887" y="2590235"/>
              <a:ext cx="18228324" cy="6128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70510" y="2688788"/>
            <a:ext cx="17405985" cy="4574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b="1" spc="-10" dirty="0">
                <a:latin typeface="Courier New"/>
                <a:cs typeface="Courier New"/>
              </a:rPr>
              <a:t>@RestController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4050"/>
              </a:lnSpc>
            </a:pPr>
            <a:r>
              <a:rPr sz="3450" b="1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3450" b="1" spc="-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931A68"/>
                </a:solidFill>
                <a:latin typeface="Courier New"/>
                <a:cs typeface="Courier New"/>
              </a:rPr>
              <a:t>class</a:t>
            </a:r>
            <a:r>
              <a:rPr sz="3450" b="1" spc="-2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FunRestController</a:t>
            </a:r>
            <a:r>
              <a:rPr sz="3450" b="1" spc="-20" dirty="0">
                <a:latin typeface="Courier New"/>
                <a:cs typeface="Courier New"/>
              </a:rPr>
              <a:t> </a:t>
            </a:r>
            <a:r>
              <a:rPr sz="3450" b="1" spc="-50" dirty="0">
                <a:latin typeface="Courier New"/>
                <a:cs typeface="Courier New"/>
              </a:rPr>
              <a:t>{</a:t>
            </a:r>
            <a:endParaRPr sz="3450">
              <a:latin typeface="Courier New"/>
              <a:cs typeface="Courier New"/>
            </a:endParaRPr>
          </a:p>
          <a:p>
            <a:pPr marL="389255" marR="6716395">
              <a:lnSpc>
                <a:spcPct val="191200"/>
              </a:lnSpc>
            </a:pPr>
            <a:r>
              <a:rPr sz="3450" b="1" dirty="0">
                <a:solidFill>
                  <a:srgbClr val="4E9072"/>
                </a:solidFill>
                <a:latin typeface="Courier New"/>
                <a:cs typeface="Courier New"/>
              </a:rPr>
              <a:t>//</a:t>
            </a:r>
            <a:r>
              <a:rPr sz="3450" b="1" spc="-15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4E9072"/>
                </a:solidFill>
                <a:latin typeface="Courier New"/>
                <a:cs typeface="Courier New"/>
              </a:rPr>
              <a:t>expose</a:t>
            </a:r>
            <a:r>
              <a:rPr sz="3450" b="1" spc="-1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4E9072"/>
                </a:solidFill>
                <a:latin typeface="Courier New"/>
                <a:cs typeface="Courier New"/>
              </a:rPr>
              <a:t>"/"</a:t>
            </a:r>
            <a:r>
              <a:rPr sz="3450" b="1" spc="-15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4E9072"/>
                </a:solidFill>
                <a:latin typeface="Courier New"/>
                <a:cs typeface="Courier New"/>
              </a:rPr>
              <a:t>that</a:t>
            </a:r>
            <a:r>
              <a:rPr sz="3450" b="1" spc="-1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4E9072"/>
                </a:solidFill>
                <a:latin typeface="Courier New"/>
                <a:cs typeface="Courier New"/>
              </a:rPr>
              <a:t>return</a:t>
            </a:r>
            <a:r>
              <a:rPr sz="3450" b="1" spc="-15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4E9072"/>
                </a:solidFill>
                <a:latin typeface="Courier New"/>
                <a:cs typeface="Courier New"/>
              </a:rPr>
              <a:t>"Hello</a:t>
            </a:r>
            <a:r>
              <a:rPr sz="3450" b="1" spc="-10" dirty="0">
                <a:solidFill>
                  <a:srgbClr val="4E9072"/>
                </a:solidFill>
                <a:latin typeface="Courier New"/>
                <a:cs typeface="Courier New"/>
              </a:rPr>
              <a:t> World" </a:t>
            </a:r>
            <a:r>
              <a:rPr sz="3450" b="1" spc="-10" dirty="0">
                <a:latin typeface="Courier New"/>
                <a:cs typeface="Courier New"/>
              </a:rPr>
              <a:t>@GetMapping(</a:t>
            </a:r>
            <a:r>
              <a:rPr sz="3450" b="1" spc="-10" dirty="0">
                <a:solidFill>
                  <a:srgbClr val="3933FF"/>
                </a:solidFill>
                <a:latin typeface="Courier New"/>
                <a:cs typeface="Courier New"/>
              </a:rPr>
              <a:t>"/"</a:t>
            </a:r>
            <a:r>
              <a:rPr sz="3450" b="1" spc="-10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389255">
              <a:lnSpc>
                <a:spcPts val="3865"/>
              </a:lnSpc>
            </a:pPr>
            <a:r>
              <a:rPr sz="3450" b="1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3450" b="1" spc="-3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String</a:t>
            </a:r>
            <a:r>
              <a:rPr sz="3450" b="1" spc="-20" dirty="0"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sayHello()</a:t>
            </a:r>
            <a:r>
              <a:rPr sz="3450" b="1" spc="-15" dirty="0">
                <a:latin typeface="Courier New"/>
                <a:cs typeface="Courier New"/>
              </a:rPr>
              <a:t> </a:t>
            </a:r>
            <a:r>
              <a:rPr sz="3450" b="1" spc="-50" dirty="0">
                <a:latin typeface="Courier New"/>
                <a:cs typeface="Courier New"/>
              </a:rPr>
              <a:t>{</a:t>
            </a:r>
            <a:endParaRPr sz="3450">
              <a:latin typeface="Courier New"/>
              <a:cs typeface="Courier New"/>
            </a:endParaRPr>
          </a:p>
          <a:p>
            <a:pPr marL="766445">
              <a:lnSpc>
                <a:spcPts val="3954"/>
              </a:lnSpc>
            </a:pPr>
            <a:r>
              <a:rPr sz="3450" b="1" dirty="0">
                <a:solidFill>
                  <a:srgbClr val="931A68"/>
                </a:solidFill>
                <a:latin typeface="Courier New"/>
                <a:cs typeface="Courier New"/>
              </a:rPr>
              <a:t>return</a:t>
            </a:r>
            <a:r>
              <a:rPr sz="3450" b="1" spc="-2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3933FF"/>
                </a:solidFill>
                <a:latin typeface="Courier New"/>
                <a:cs typeface="Courier New"/>
              </a:rPr>
              <a:t>"Hello</a:t>
            </a:r>
            <a:r>
              <a:rPr sz="3450" b="1" spc="-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3933FF"/>
                </a:solidFill>
                <a:latin typeface="Courier New"/>
                <a:cs typeface="Courier New"/>
              </a:rPr>
              <a:t>World!</a:t>
            </a:r>
            <a:r>
              <a:rPr sz="3450" b="1" spc="-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3933FF"/>
                </a:solidFill>
                <a:latin typeface="Courier New"/>
                <a:cs typeface="Courier New"/>
              </a:rPr>
              <a:t>Time</a:t>
            </a:r>
            <a:r>
              <a:rPr sz="3450" b="1" spc="-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3933FF"/>
                </a:solidFill>
                <a:latin typeface="Courier New"/>
                <a:cs typeface="Courier New"/>
              </a:rPr>
              <a:t>on</a:t>
            </a:r>
            <a:r>
              <a:rPr sz="3450" b="1" spc="-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3933FF"/>
                </a:solidFill>
                <a:latin typeface="Courier New"/>
                <a:cs typeface="Courier New"/>
              </a:rPr>
              <a:t>server</a:t>
            </a:r>
            <a:r>
              <a:rPr sz="3450" b="1" spc="-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3933FF"/>
                </a:solidFill>
                <a:latin typeface="Courier New"/>
                <a:cs typeface="Courier New"/>
              </a:rPr>
              <a:t>is</a:t>
            </a:r>
            <a:r>
              <a:rPr sz="3450" b="1" spc="-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3933FF"/>
                </a:solidFill>
                <a:latin typeface="Courier New"/>
                <a:cs typeface="Courier New"/>
              </a:rPr>
              <a:t>"</a:t>
            </a:r>
            <a:r>
              <a:rPr sz="3450" b="1" spc="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+</a:t>
            </a:r>
            <a:r>
              <a:rPr sz="3450" b="1" spc="-5" dirty="0">
                <a:latin typeface="Courier New"/>
                <a:cs typeface="Courier New"/>
              </a:rPr>
              <a:t> </a:t>
            </a:r>
            <a:r>
              <a:rPr sz="3450" b="1" spc="-10" dirty="0">
                <a:latin typeface="Courier New"/>
                <a:cs typeface="Courier New"/>
              </a:rPr>
              <a:t>LocalDateTime.</a:t>
            </a:r>
            <a:r>
              <a:rPr sz="3450" b="1" i="1" spc="-10" dirty="0">
                <a:latin typeface="Courier New"/>
                <a:cs typeface="Courier New"/>
              </a:rPr>
              <a:t>now</a:t>
            </a:r>
            <a:r>
              <a:rPr sz="3450" b="1" spc="-10" dirty="0">
                <a:latin typeface="Courier New"/>
                <a:cs typeface="Courier New"/>
              </a:rPr>
              <a:t>();</a:t>
            </a:r>
            <a:endParaRPr sz="3450">
              <a:latin typeface="Courier New"/>
              <a:cs typeface="Courier New"/>
            </a:endParaRPr>
          </a:p>
          <a:p>
            <a:pPr marL="38925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484654" y="1035237"/>
            <a:ext cx="9298940" cy="9138285"/>
            <a:chOff x="10484654" y="1035237"/>
            <a:chExt cx="9298940" cy="91382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7313" y="1035237"/>
              <a:ext cx="7225866" cy="22960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4654" y="5836588"/>
              <a:ext cx="7115293" cy="43365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03489" y="6904487"/>
              <a:ext cx="6278245" cy="2186940"/>
            </a:xfrm>
            <a:custGeom>
              <a:avLst/>
              <a:gdLst/>
              <a:ahLst/>
              <a:cxnLst/>
              <a:rect l="l" t="t" r="r" b="b"/>
              <a:pathLst>
                <a:path w="6278244" h="2186940">
                  <a:moveTo>
                    <a:pt x="6225265" y="936162"/>
                  </a:moveTo>
                  <a:lnTo>
                    <a:pt x="52354" y="936162"/>
                  </a:lnTo>
                  <a:lnTo>
                    <a:pt x="31973" y="940276"/>
                  </a:lnTo>
                  <a:lnTo>
                    <a:pt x="15331" y="951496"/>
                  </a:lnTo>
                  <a:lnTo>
                    <a:pt x="4113" y="968137"/>
                  </a:lnTo>
                  <a:lnTo>
                    <a:pt x="0" y="988516"/>
                  </a:lnTo>
                  <a:lnTo>
                    <a:pt x="0" y="2134424"/>
                  </a:lnTo>
                  <a:lnTo>
                    <a:pt x="4113" y="2154802"/>
                  </a:lnTo>
                  <a:lnTo>
                    <a:pt x="15331" y="2171444"/>
                  </a:lnTo>
                  <a:lnTo>
                    <a:pt x="31973" y="2182664"/>
                  </a:lnTo>
                  <a:lnTo>
                    <a:pt x="52354" y="2186778"/>
                  </a:lnTo>
                  <a:lnTo>
                    <a:pt x="6225265" y="2186778"/>
                  </a:lnTo>
                  <a:lnTo>
                    <a:pt x="6245642" y="2182664"/>
                  </a:lnTo>
                  <a:lnTo>
                    <a:pt x="6262284" y="2171444"/>
                  </a:lnTo>
                  <a:lnTo>
                    <a:pt x="6273505" y="2154802"/>
                  </a:lnTo>
                  <a:lnTo>
                    <a:pt x="6277620" y="2134424"/>
                  </a:lnTo>
                  <a:lnTo>
                    <a:pt x="6277620" y="988516"/>
                  </a:lnTo>
                  <a:lnTo>
                    <a:pt x="6273505" y="968137"/>
                  </a:lnTo>
                  <a:lnTo>
                    <a:pt x="6262284" y="951496"/>
                  </a:lnTo>
                  <a:lnTo>
                    <a:pt x="6245642" y="940276"/>
                  </a:lnTo>
                  <a:lnTo>
                    <a:pt x="6225265" y="936162"/>
                  </a:lnTo>
                  <a:close/>
                </a:path>
                <a:path w="6278244" h="2186940">
                  <a:moveTo>
                    <a:pt x="3988098" y="0"/>
                  </a:moveTo>
                  <a:lnTo>
                    <a:pt x="3883714" y="936162"/>
                  </a:lnTo>
                  <a:lnTo>
                    <a:pt x="4092807" y="936162"/>
                  </a:lnTo>
                  <a:lnTo>
                    <a:pt x="3988098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442448" y="8070823"/>
            <a:ext cx="521017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b="1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4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50" b="1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4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50" b="1" spc="-10" dirty="0">
                <a:solidFill>
                  <a:srgbClr val="FFFFFF"/>
                </a:solidFill>
                <a:latin typeface="Arial"/>
                <a:cs typeface="Arial"/>
              </a:rPr>
              <a:t>stamp</a:t>
            </a:r>
            <a:endParaRPr sz="4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4946650" y="4598670"/>
            <a:ext cx="9790866" cy="20915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pc="-105" dirty="0"/>
              <a:t>Spring</a:t>
            </a:r>
            <a:r>
              <a:rPr spc="-370" dirty="0"/>
              <a:t> </a:t>
            </a:r>
            <a:r>
              <a:rPr spc="-75" dirty="0"/>
              <a:t>Boot</a:t>
            </a:r>
            <a:r>
              <a:rPr spc="-355" dirty="0"/>
              <a:t> </a:t>
            </a:r>
            <a:r>
              <a:rPr spc="-110" dirty="0"/>
              <a:t>Project</a:t>
            </a:r>
            <a:r>
              <a:rPr spc="-355" dirty="0"/>
              <a:t> </a:t>
            </a:r>
            <a:r>
              <a:rPr spc="-110" dirty="0"/>
              <a:t>Structure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88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350" dirty="0"/>
              <a:t> </a:t>
            </a:r>
            <a:r>
              <a:rPr spc="-85" dirty="0"/>
              <a:t>Initializr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3403" y="4373373"/>
            <a:ext cx="8369893" cy="45756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9334" y="2447958"/>
            <a:ext cx="17134205" cy="2543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Initializr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created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Maven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project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25" dirty="0">
                <a:latin typeface="Book Antiqua"/>
                <a:cs typeface="Book Antiqua"/>
              </a:rPr>
              <a:t> us</a:t>
            </a:r>
            <a:endParaRPr sz="4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C86B9"/>
              </a:buClr>
              <a:buFont typeface="Lucida Sans"/>
              <a:buChar char="•"/>
            </a:pPr>
            <a:endParaRPr sz="3600">
              <a:latin typeface="Book Antiqua"/>
              <a:cs typeface="Book Antiqua"/>
            </a:endParaRPr>
          </a:p>
          <a:p>
            <a:pPr marL="11302365">
              <a:lnSpc>
                <a:spcPct val="100000"/>
              </a:lnSpc>
            </a:pPr>
            <a:r>
              <a:rPr sz="3450" b="1" spc="-10" dirty="0">
                <a:solidFill>
                  <a:srgbClr val="007EF9"/>
                </a:solidFill>
                <a:latin typeface="Courier New"/>
                <a:cs typeface="Courier New"/>
                <a:hlinkClick r:id="rId3"/>
              </a:rPr>
              <a:t>http://start.spring.io</a:t>
            </a:r>
            <a:endParaRPr sz="3450">
              <a:latin typeface="Courier New"/>
              <a:cs typeface="Courier New"/>
            </a:endParaRPr>
          </a:p>
          <a:p>
            <a:pPr marL="600710" indent="-575945">
              <a:lnSpc>
                <a:spcPct val="100000"/>
              </a:lnSpc>
              <a:spcBef>
                <a:spcPts val="91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Let's</a:t>
            </a:r>
            <a:r>
              <a:rPr sz="4250" spc="-5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explore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project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structure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4906" y="6314392"/>
            <a:ext cx="2696595" cy="24845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6074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10" dirty="0"/>
              <a:t>Maven</a:t>
            </a:r>
            <a:r>
              <a:rPr spc="-100" dirty="0"/>
              <a:t> </a:t>
            </a:r>
            <a:r>
              <a:rPr dirty="0"/>
              <a:t>Standard</a:t>
            </a:r>
            <a:r>
              <a:rPr spc="-110" dirty="0"/>
              <a:t> </a:t>
            </a:r>
            <a:r>
              <a:rPr spc="-30" dirty="0"/>
              <a:t>Directory</a:t>
            </a:r>
            <a:r>
              <a:rPr spc="-105" dirty="0"/>
              <a:t> </a:t>
            </a:r>
            <a:r>
              <a:rPr spc="-10" dirty="0"/>
              <a:t>Structure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32536" y="3340212"/>
            <a:ext cx="2073235" cy="39789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0419" y="2858551"/>
            <a:ext cx="10361930" cy="4972050"/>
            <a:chOff x="8570419" y="2858551"/>
            <a:chExt cx="10361930" cy="4972050"/>
          </a:xfrm>
        </p:grpSpPr>
        <p:sp>
          <p:nvSpPr>
            <p:cNvPr id="5" name="object 5"/>
            <p:cNvSpPr/>
            <p:nvPr/>
          </p:nvSpPr>
          <p:spPr>
            <a:xfrm>
              <a:off x="8575654" y="2858551"/>
              <a:ext cx="4037965" cy="1242060"/>
            </a:xfrm>
            <a:custGeom>
              <a:avLst/>
              <a:gdLst/>
              <a:ahLst/>
              <a:cxnLst/>
              <a:rect l="l" t="t" r="r" b="b"/>
              <a:pathLst>
                <a:path w="4037965" h="1242060">
                  <a:moveTo>
                    <a:pt x="4037615" y="0"/>
                  </a:moveTo>
                  <a:lnTo>
                    <a:pt x="0" y="0"/>
                  </a:lnTo>
                  <a:lnTo>
                    <a:pt x="0" y="1241554"/>
                  </a:lnTo>
                  <a:lnTo>
                    <a:pt x="4037615" y="1241554"/>
                  </a:lnTo>
                  <a:lnTo>
                    <a:pt x="40376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9335" y="3340212"/>
              <a:ext cx="1675341" cy="3978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575654" y="4100106"/>
              <a:ext cx="4037965" cy="1242060"/>
            </a:xfrm>
            <a:custGeom>
              <a:avLst/>
              <a:gdLst/>
              <a:ahLst/>
              <a:cxnLst/>
              <a:rect l="l" t="t" r="r" b="b"/>
              <a:pathLst>
                <a:path w="4037965" h="1242060">
                  <a:moveTo>
                    <a:pt x="4037615" y="0"/>
                  </a:moveTo>
                  <a:lnTo>
                    <a:pt x="0" y="0"/>
                  </a:lnTo>
                  <a:lnTo>
                    <a:pt x="0" y="1241554"/>
                  </a:lnTo>
                  <a:lnTo>
                    <a:pt x="4037615" y="1241554"/>
                  </a:lnTo>
                  <a:lnTo>
                    <a:pt x="4037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3685" y="4586247"/>
              <a:ext cx="1895230" cy="3245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75654" y="4100106"/>
              <a:ext cx="0" cy="1242060"/>
            </a:xfrm>
            <a:custGeom>
              <a:avLst/>
              <a:gdLst/>
              <a:ahLst/>
              <a:cxnLst/>
              <a:rect l="l" t="t" r="r" b="b"/>
              <a:pathLst>
                <a:path h="1242060">
                  <a:moveTo>
                    <a:pt x="0" y="0"/>
                  </a:moveTo>
                  <a:lnTo>
                    <a:pt x="0" y="1241554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13270" y="4100106"/>
              <a:ext cx="6319520" cy="1242060"/>
            </a:xfrm>
            <a:custGeom>
              <a:avLst/>
              <a:gdLst/>
              <a:ahLst/>
              <a:cxnLst/>
              <a:rect l="l" t="t" r="r" b="b"/>
              <a:pathLst>
                <a:path w="6319519" h="1242060">
                  <a:moveTo>
                    <a:pt x="6318937" y="0"/>
                  </a:moveTo>
                  <a:lnTo>
                    <a:pt x="0" y="0"/>
                  </a:lnTo>
                  <a:lnTo>
                    <a:pt x="0" y="1241554"/>
                  </a:lnTo>
                  <a:lnTo>
                    <a:pt x="6318937" y="1241554"/>
                  </a:lnTo>
                  <a:lnTo>
                    <a:pt x="63189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46165" y="4586247"/>
              <a:ext cx="3235503" cy="2722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75654" y="5341661"/>
              <a:ext cx="4037965" cy="1242060"/>
            </a:xfrm>
            <a:custGeom>
              <a:avLst/>
              <a:gdLst/>
              <a:ahLst/>
              <a:cxnLst/>
              <a:rect l="l" t="t" r="r" b="b"/>
              <a:pathLst>
                <a:path w="4037965" h="1242059">
                  <a:moveTo>
                    <a:pt x="4037615" y="0"/>
                  </a:moveTo>
                  <a:lnTo>
                    <a:pt x="0" y="0"/>
                  </a:lnTo>
                  <a:lnTo>
                    <a:pt x="0" y="1241554"/>
                  </a:lnTo>
                  <a:lnTo>
                    <a:pt x="4037615" y="1241554"/>
                  </a:lnTo>
                  <a:lnTo>
                    <a:pt x="4037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4849" y="5832283"/>
              <a:ext cx="2722430" cy="2722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575654" y="5341661"/>
              <a:ext cx="0" cy="1242060"/>
            </a:xfrm>
            <a:custGeom>
              <a:avLst/>
              <a:gdLst/>
              <a:ahLst/>
              <a:cxnLst/>
              <a:rect l="l" t="t" r="r" b="b"/>
              <a:pathLst>
                <a:path h="1242059">
                  <a:moveTo>
                    <a:pt x="0" y="0"/>
                  </a:moveTo>
                  <a:lnTo>
                    <a:pt x="0" y="1241554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13270" y="5341661"/>
              <a:ext cx="6319520" cy="1242060"/>
            </a:xfrm>
            <a:custGeom>
              <a:avLst/>
              <a:gdLst/>
              <a:ahLst/>
              <a:cxnLst/>
              <a:rect l="l" t="t" r="r" b="b"/>
              <a:pathLst>
                <a:path w="6319519" h="1242059">
                  <a:moveTo>
                    <a:pt x="6318937" y="0"/>
                  </a:moveTo>
                  <a:lnTo>
                    <a:pt x="0" y="0"/>
                  </a:lnTo>
                  <a:lnTo>
                    <a:pt x="0" y="1241554"/>
                  </a:lnTo>
                  <a:lnTo>
                    <a:pt x="6318937" y="1241554"/>
                  </a:lnTo>
                  <a:lnTo>
                    <a:pt x="63189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0130" y="5832283"/>
              <a:ext cx="5769457" cy="3245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575654" y="6583216"/>
              <a:ext cx="4037965" cy="1242060"/>
            </a:xfrm>
            <a:custGeom>
              <a:avLst/>
              <a:gdLst/>
              <a:ahLst/>
              <a:cxnLst/>
              <a:rect l="l" t="t" r="r" b="b"/>
              <a:pathLst>
                <a:path w="4037965" h="1242059">
                  <a:moveTo>
                    <a:pt x="4037615" y="0"/>
                  </a:moveTo>
                  <a:lnTo>
                    <a:pt x="0" y="0"/>
                  </a:lnTo>
                  <a:lnTo>
                    <a:pt x="0" y="1241554"/>
                  </a:lnTo>
                  <a:lnTo>
                    <a:pt x="4037615" y="1241554"/>
                  </a:lnTo>
                  <a:lnTo>
                    <a:pt x="4037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7452" y="7067847"/>
              <a:ext cx="1727696" cy="3245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575654" y="6583216"/>
              <a:ext cx="0" cy="1247140"/>
            </a:xfrm>
            <a:custGeom>
              <a:avLst/>
              <a:gdLst/>
              <a:ahLst/>
              <a:cxnLst/>
              <a:rect l="l" t="t" r="r" b="b"/>
              <a:pathLst>
                <a:path h="1247140">
                  <a:moveTo>
                    <a:pt x="0" y="0"/>
                  </a:moveTo>
                  <a:lnTo>
                    <a:pt x="0" y="124679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613270" y="6583216"/>
              <a:ext cx="6319520" cy="1242060"/>
            </a:xfrm>
            <a:custGeom>
              <a:avLst/>
              <a:gdLst/>
              <a:ahLst/>
              <a:cxnLst/>
              <a:rect l="l" t="t" r="r" b="b"/>
              <a:pathLst>
                <a:path w="6319519" h="1242059">
                  <a:moveTo>
                    <a:pt x="6318937" y="0"/>
                  </a:moveTo>
                  <a:lnTo>
                    <a:pt x="0" y="0"/>
                  </a:lnTo>
                  <a:lnTo>
                    <a:pt x="0" y="1241554"/>
                  </a:lnTo>
                  <a:lnTo>
                    <a:pt x="6318937" y="1241554"/>
                  </a:lnTo>
                  <a:lnTo>
                    <a:pt x="63189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62399" y="7067847"/>
              <a:ext cx="3434450" cy="324597"/>
            </a:xfrm>
            <a:prstGeom prst="rect">
              <a:avLst/>
            </a:prstGeom>
          </p:spPr>
        </p:pic>
      </p:grp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570419" y="2848080"/>
          <a:ext cx="10356214" cy="4970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1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295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Directory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95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b="1" spc="-10" dirty="0">
                          <a:latin typeface="Arial"/>
                          <a:cs typeface="Arial"/>
                        </a:rPr>
                        <a:t>src/main/java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b="1" spc="-10" dirty="0">
                          <a:latin typeface="Arial"/>
                          <a:cs typeface="Arial"/>
                        </a:rPr>
                        <a:t>Your</a:t>
                      </a:r>
                      <a:r>
                        <a:rPr sz="23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Java</a:t>
                      </a:r>
                      <a:r>
                        <a:rPr sz="23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23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20" dirty="0">
                          <a:latin typeface="Arial"/>
                          <a:cs typeface="Arial"/>
                        </a:rPr>
                        <a:t>code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b="1" spc="-10" dirty="0">
                          <a:latin typeface="Arial"/>
                          <a:cs typeface="Arial"/>
                        </a:rPr>
                        <a:t>src/main/resources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300" b="1" dirty="0">
                          <a:latin typeface="Arial"/>
                          <a:cs typeface="Arial"/>
                        </a:rPr>
                        <a:t>Properties</a:t>
                      </a:r>
                      <a:r>
                        <a:rPr sz="23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3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config</a:t>
                      </a:r>
                      <a:r>
                        <a:rPr sz="23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files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used</a:t>
                      </a:r>
                      <a:r>
                        <a:rPr sz="23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23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your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25" dirty="0">
                          <a:latin typeface="Arial"/>
                          <a:cs typeface="Arial"/>
                        </a:rPr>
                        <a:t>app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1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300" b="1" spc="-10" dirty="0">
                          <a:latin typeface="Arial"/>
                          <a:cs typeface="Arial"/>
                        </a:rPr>
                        <a:t>src/test/java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b="1" dirty="0">
                          <a:latin typeface="Arial"/>
                          <a:cs typeface="Arial"/>
                        </a:rPr>
                        <a:t>Unit</a:t>
                      </a:r>
                      <a:r>
                        <a:rPr sz="23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testing</a:t>
                      </a:r>
                      <a:r>
                        <a:rPr sz="23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23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20" dirty="0">
                          <a:latin typeface="Arial"/>
                          <a:cs typeface="Arial"/>
                        </a:rPr>
                        <a:t>code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3" name="object 23"/>
          <p:cNvGrpSpPr/>
          <p:nvPr/>
        </p:nvGrpSpPr>
        <p:grpSpPr>
          <a:xfrm>
            <a:off x="905564" y="2570339"/>
            <a:ext cx="5868670" cy="6168390"/>
            <a:chOff x="905564" y="2570339"/>
            <a:chExt cx="5868670" cy="616839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157" y="2664577"/>
              <a:ext cx="5575448" cy="57909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564" y="2570339"/>
              <a:ext cx="5868632" cy="6167877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49798" y="4710112"/>
            <a:ext cx="4351050" cy="18603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98629" y="7105269"/>
            <a:ext cx="4468013" cy="4610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4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10" dirty="0"/>
              <a:t>Maven</a:t>
            </a:r>
            <a:r>
              <a:rPr spc="-100" dirty="0"/>
              <a:t> </a:t>
            </a:r>
            <a:r>
              <a:rPr spc="-130" dirty="0"/>
              <a:t>POM</a:t>
            </a:r>
            <a:r>
              <a:rPr spc="-229" dirty="0"/>
              <a:t> </a:t>
            </a:r>
            <a:r>
              <a:rPr spc="-135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238540"/>
            <a:ext cx="167551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b="1" dirty="0">
                <a:latin typeface="Courier New"/>
                <a:cs typeface="Courier New"/>
              </a:rPr>
              <a:t>pom.xml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includes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info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that you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entered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at Spring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Initializr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website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61192" y="3509086"/>
            <a:ext cx="11956415" cy="2317115"/>
            <a:chOff x="4861192" y="3509086"/>
            <a:chExt cx="11956415" cy="2317115"/>
          </a:xfrm>
        </p:grpSpPr>
        <p:sp>
          <p:nvSpPr>
            <p:cNvPr id="5" name="object 5"/>
            <p:cNvSpPr/>
            <p:nvPr/>
          </p:nvSpPr>
          <p:spPr>
            <a:xfrm>
              <a:off x="5039197" y="3624266"/>
              <a:ext cx="11600815" cy="1856105"/>
            </a:xfrm>
            <a:custGeom>
              <a:avLst/>
              <a:gdLst/>
              <a:ahLst/>
              <a:cxnLst/>
              <a:rect l="l" t="t" r="r" b="b"/>
              <a:pathLst>
                <a:path w="11600815" h="1856104">
                  <a:moveTo>
                    <a:pt x="0" y="0"/>
                  </a:moveTo>
                  <a:lnTo>
                    <a:pt x="11600296" y="0"/>
                  </a:lnTo>
                  <a:lnTo>
                    <a:pt x="11600296" y="1855964"/>
                  </a:lnTo>
                  <a:lnTo>
                    <a:pt x="0" y="1855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192" y="3509086"/>
              <a:ext cx="11956306" cy="231668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18674" y="3524938"/>
            <a:ext cx="3388360" cy="3591560"/>
            <a:chOff x="718674" y="3524938"/>
            <a:chExt cx="3388360" cy="3591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266" y="3619176"/>
              <a:ext cx="3094659" cy="32142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674" y="3524938"/>
              <a:ext cx="3387844" cy="35912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38" y="4452846"/>
              <a:ext cx="3264489" cy="3429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74043" y="3620697"/>
            <a:ext cx="10695305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165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com.luv2code.springboot.demo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a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4043" y="4479309"/>
            <a:ext cx="478155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46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v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9160" y="4125835"/>
            <a:ext cx="7239000" cy="1285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0"/>
              </a:lnSpc>
            </a:pP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mycoolapp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R="218440">
              <a:lnSpc>
                <a:spcPts val="3379"/>
              </a:lnSpc>
              <a:spcBef>
                <a:spcPts val="165"/>
              </a:spcBef>
            </a:pPr>
            <a:r>
              <a:rPr sz="2950" b="1" dirty="0">
                <a:solidFill>
                  <a:srgbClr val="4E9192"/>
                </a:solidFill>
                <a:latin typeface="Courier New"/>
                <a:cs typeface="Courier New"/>
              </a:rPr>
              <a:t>ersion</a:t>
            </a:r>
            <a:r>
              <a:rPr sz="295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dirty="0">
                <a:latin typeface="Courier New"/>
                <a:cs typeface="Courier New"/>
              </a:rPr>
              <a:t>0.0.1-</a:t>
            </a:r>
            <a:r>
              <a:rPr sz="2950" b="1" spc="-10" dirty="0">
                <a:latin typeface="Courier New"/>
                <a:cs typeface="Courier New"/>
              </a:rPr>
              <a:t>SNAPSHOT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version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 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ackaging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jar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packaging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13703" y="4151544"/>
            <a:ext cx="13503275" cy="6180455"/>
            <a:chOff x="5913703" y="4151544"/>
            <a:chExt cx="13503275" cy="6180455"/>
          </a:xfrm>
        </p:grpSpPr>
        <p:sp>
          <p:nvSpPr>
            <p:cNvPr id="15" name="object 15"/>
            <p:cNvSpPr/>
            <p:nvPr/>
          </p:nvSpPr>
          <p:spPr>
            <a:xfrm>
              <a:off x="6091708" y="4266724"/>
              <a:ext cx="13147040" cy="5720080"/>
            </a:xfrm>
            <a:custGeom>
              <a:avLst/>
              <a:gdLst/>
              <a:ahLst/>
              <a:cxnLst/>
              <a:rect l="l" t="t" r="r" b="b"/>
              <a:pathLst>
                <a:path w="13147040" h="5720080">
                  <a:moveTo>
                    <a:pt x="0" y="0"/>
                  </a:moveTo>
                  <a:lnTo>
                    <a:pt x="13146888" y="0"/>
                  </a:lnTo>
                  <a:lnTo>
                    <a:pt x="13146888" y="5719721"/>
                  </a:lnTo>
                  <a:lnTo>
                    <a:pt x="0" y="571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3703" y="4151544"/>
              <a:ext cx="13502897" cy="618044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521132" y="4259421"/>
            <a:ext cx="11637645" cy="2195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8449945" algn="r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dependencies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R="8525510" algn="r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org.springframework.boot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spring-</a:t>
            </a:r>
            <a:r>
              <a:rPr sz="2950" b="1" dirty="0">
                <a:latin typeface="Courier New"/>
                <a:cs typeface="Courier New"/>
              </a:rPr>
              <a:t>boot-starter-</a:t>
            </a:r>
            <a:r>
              <a:rPr sz="2950" b="1" spc="-10" dirty="0">
                <a:latin typeface="Courier New"/>
                <a:cs typeface="Courier New"/>
              </a:rPr>
              <a:t>web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21132" y="6835258"/>
            <a:ext cx="11863705" cy="3053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org.springframework.boot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spring-</a:t>
            </a:r>
            <a:r>
              <a:rPr sz="2950" b="1" dirty="0">
                <a:latin typeface="Courier New"/>
                <a:cs typeface="Courier New"/>
              </a:rPr>
              <a:t>boot-starter-</a:t>
            </a:r>
            <a:r>
              <a:rPr sz="2950" b="1" spc="-10" dirty="0">
                <a:latin typeface="Courier New"/>
                <a:cs typeface="Courier New"/>
              </a:rPr>
              <a:t>test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scope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test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scope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379"/>
              </a:lnSpc>
            </a:pPr>
            <a:r>
              <a:rPr sz="2950" b="1" spc="10" dirty="0"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dependencies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4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10" dirty="0"/>
              <a:t>Maven</a:t>
            </a:r>
            <a:r>
              <a:rPr spc="-100" dirty="0"/>
              <a:t> </a:t>
            </a:r>
            <a:r>
              <a:rPr spc="-130" dirty="0"/>
              <a:t>POM</a:t>
            </a:r>
            <a:r>
              <a:rPr spc="-229" dirty="0"/>
              <a:t> </a:t>
            </a:r>
            <a:r>
              <a:rPr spc="-135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37047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61192" y="3509086"/>
            <a:ext cx="11956415" cy="2317115"/>
            <a:chOff x="4861192" y="3509086"/>
            <a:chExt cx="11956415" cy="2317115"/>
          </a:xfrm>
        </p:grpSpPr>
        <p:sp>
          <p:nvSpPr>
            <p:cNvPr id="5" name="object 5"/>
            <p:cNvSpPr/>
            <p:nvPr/>
          </p:nvSpPr>
          <p:spPr>
            <a:xfrm>
              <a:off x="5039197" y="3624266"/>
              <a:ext cx="11600815" cy="1856105"/>
            </a:xfrm>
            <a:custGeom>
              <a:avLst/>
              <a:gdLst/>
              <a:ahLst/>
              <a:cxnLst/>
              <a:rect l="l" t="t" r="r" b="b"/>
              <a:pathLst>
                <a:path w="11600815" h="1856104">
                  <a:moveTo>
                    <a:pt x="0" y="0"/>
                  </a:moveTo>
                  <a:lnTo>
                    <a:pt x="11600296" y="0"/>
                  </a:lnTo>
                  <a:lnTo>
                    <a:pt x="11600296" y="1855964"/>
                  </a:lnTo>
                  <a:lnTo>
                    <a:pt x="0" y="1855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192" y="3509086"/>
              <a:ext cx="11956306" cy="231668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18674" y="3524938"/>
            <a:ext cx="3388360" cy="3591560"/>
            <a:chOff x="718674" y="3524938"/>
            <a:chExt cx="3388360" cy="3591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266" y="3619176"/>
              <a:ext cx="3094659" cy="32142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674" y="3524938"/>
              <a:ext cx="3387844" cy="35912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38" y="4452846"/>
              <a:ext cx="3264489" cy="3429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74043" y="3620697"/>
            <a:ext cx="10695305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165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com.luv2code.springboot.demo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a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4043" y="4479309"/>
            <a:ext cx="478155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46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v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9160" y="4125835"/>
            <a:ext cx="7239000" cy="1285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0"/>
              </a:lnSpc>
            </a:pP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mycoolapp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R="218440">
              <a:lnSpc>
                <a:spcPts val="3379"/>
              </a:lnSpc>
              <a:spcBef>
                <a:spcPts val="165"/>
              </a:spcBef>
            </a:pPr>
            <a:r>
              <a:rPr sz="2950" b="1" dirty="0">
                <a:solidFill>
                  <a:srgbClr val="4E9192"/>
                </a:solidFill>
                <a:latin typeface="Courier New"/>
                <a:cs typeface="Courier New"/>
              </a:rPr>
              <a:t>ersion</a:t>
            </a:r>
            <a:r>
              <a:rPr sz="295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dirty="0">
                <a:latin typeface="Courier New"/>
                <a:cs typeface="Courier New"/>
              </a:rPr>
              <a:t>0.0.1-</a:t>
            </a:r>
            <a:r>
              <a:rPr sz="2950" b="1" spc="-10" dirty="0">
                <a:latin typeface="Courier New"/>
                <a:cs typeface="Courier New"/>
              </a:rPr>
              <a:t>SNAPSHOT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version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 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ackaging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jar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packaging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13703" y="4151544"/>
            <a:ext cx="13503275" cy="6180455"/>
            <a:chOff x="5913703" y="4151544"/>
            <a:chExt cx="13503275" cy="6180455"/>
          </a:xfrm>
        </p:grpSpPr>
        <p:sp>
          <p:nvSpPr>
            <p:cNvPr id="15" name="object 15"/>
            <p:cNvSpPr/>
            <p:nvPr/>
          </p:nvSpPr>
          <p:spPr>
            <a:xfrm>
              <a:off x="6091708" y="4266724"/>
              <a:ext cx="13147040" cy="5720080"/>
            </a:xfrm>
            <a:custGeom>
              <a:avLst/>
              <a:gdLst/>
              <a:ahLst/>
              <a:cxnLst/>
              <a:rect l="l" t="t" r="r" b="b"/>
              <a:pathLst>
                <a:path w="13147040" h="5720080">
                  <a:moveTo>
                    <a:pt x="0" y="0"/>
                  </a:moveTo>
                  <a:lnTo>
                    <a:pt x="13146888" y="0"/>
                  </a:lnTo>
                  <a:lnTo>
                    <a:pt x="13146888" y="5719721"/>
                  </a:lnTo>
                  <a:lnTo>
                    <a:pt x="0" y="571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3703" y="4151544"/>
              <a:ext cx="13502897" cy="618044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521132" y="4259421"/>
            <a:ext cx="11637645" cy="2195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8449945" algn="r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dependencies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R="8525510" algn="r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org.springframework.boot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spring-</a:t>
            </a:r>
            <a:r>
              <a:rPr sz="2950" b="1" dirty="0">
                <a:latin typeface="Courier New"/>
                <a:cs typeface="Courier New"/>
              </a:rPr>
              <a:t>boot-starter-</a:t>
            </a:r>
            <a:r>
              <a:rPr sz="2950" b="1" spc="-10" dirty="0">
                <a:latin typeface="Courier New"/>
                <a:cs typeface="Courier New"/>
              </a:rPr>
              <a:t>web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21132" y="6835258"/>
            <a:ext cx="11863705" cy="3053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org.springframework.boot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spring-</a:t>
            </a:r>
            <a:r>
              <a:rPr sz="2950" b="1" dirty="0">
                <a:latin typeface="Courier New"/>
                <a:cs typeface="Courier New"/>
              </a:rPr>
              <a:t>boot-starter-</a:t>
            </a:r>
            <a:r>
              <a:rPr sz="2950" b="1" spc="-10" dirty="0">
                <a:latin typeface="Courier New"/>
                <a:cs typeface="Courier New"/>
              </a:rPr>
              <a:t>test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scope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test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scope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379"/>
              </a:lnSpc>
            </a:pPr>
            <a:r>
              <a:rPr sz="2950" b="1" spc="10" dirty="0"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dependencies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241974" y="0"/>
            <a:ext cx="9531350" cy="6809105"/>
            <a:chOff x="10241974" y="0"/>
            <a:chExt cx="9531350" cy="680910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1974" y="0"/>
              <a:ext cx="9530796" cy="68085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660806" y="1010624"/>
              <a:ext cx="8693150" cy="4132579"/>
            </a:xfrm>
            <a:custGeom>
              <a:avLst/>
              <a:gdLst/>
              <a:ahLst/>
              <a:cxnLst/>
              <a:rect l="l" t="t" r="r" b="b"/>
              <a:pathLst>
                <a:path w="8693150" h="4132579">
                  <a:moveTo>
                    <a:pt x="8640773" y="0"/>
                  </a:moveTo>
                  <a:lnTo>
                    <a:pt x="534015" y="0"/>
                  </a:lnTo>
                  <a:lnTo>
                    <a:pt x="513638" y="4114"/>
                  </a:lnTo>
                  <a:lnTo>
                    <a:pt x="496996" y="15334"/>
                  </a:lnTo>
                  <a:lnTo>
                    <a:pt x="485775" y="31975"/>
                  </a:lnTo>
                  <a:lnTo>
                    <a:pt x="481660" y="52354"/>
                  </a:lnTo>
                  <a:lnTo>
                    <a:pt x="481660" y="1922388"/>
                  </a:lnTo>
                  <a:lnTo>
                    <a:pt x="0" y="4132399"/>
                  </a:lnTo>
                  <a:lnTo>
                    <a:pt x="629897" y="2238478"/>
                  </a:lnTo>
                  <a:lnTo>
                    <a:pt x="8640773" y="2238478"/>
                  </a:lnTo>
                  <a:lnTo>
                    <a:pt x="8661154" y="2234364"/>
                  </a:lnTo>
                  <a:lnTo>
                    <a:pt x="8677795" y="2223144"/>
                  </a:lnTo>
                  <a:lnTo>
                    <a:pt x="8689014" y="2206503"/>
                  </a:lnTo>
                  <a:lnTo>
                    <a:pt x="8693127" y="2186124"/>
                  </a:lnTo>
                  <a:lnTo>
                    <a:pt x="8693127" y="52354"/>
                  </a:lnTo>
                  <a:lnTo>
                    <a:pt x="8689014" y="31975"/>
                  </a:lnTo>
                  <a:lnTo>
                    <a:pt x="8677795" y="15334"/>
                  </a:lnTo>
                  <a:lnTo>
                    <a:pt x="8661154" y="4114"/>
                  </a:lnTo>
                  <a:lnTo>
                    <a:pt x="8640773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253911" y="1180981"/>
            <a:ext cx="399669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8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100" spc="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Starters</a:t>
            </a:r>
            <a:endParaRPr sz="3100" dirty="0">
              <a:latin typeface="Arial Rounded MT Bold"/>
              <a:cs typeface="Arial Rounded MT 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2532" y="2238540"/>
            <a:ext cx="172332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250" b="1" dirty="0">
                <a:latin typeface="Courier New"/>
                <a:cs typeface="Courier New"/>
              </a:rPr>
              <a:t>pom.xml</a:t>
            </a:r>
            <a:r>
              <a:rPr sz="4250" b="1" spc="-144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includes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info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that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entered</a:t>
            </a:r>
            <a:r>
              <a:rPr sz="4250" spc="45" dirty="0">
                <a:latin typeface="Book Antiqua"/>
                <a:cs typeface="Book Antiqua"/>
              </a:rPr>
              <a:t> </a:t>
            </a:r>
            <a:r>
              <a:rPr sz="4250" dirty="0" err="1">
                <a:latin typeface="Book Antiqua"/>
                <a:cs typeface="Book Antiqua"/>
              </a:rPr>
              <a:t>a</a:t>
            </a:r>
            <a:r>
              <a:rPr sz="4250" spc="-275" dirty="0" err="1">
                <a:latin typeface="Book Antiqua"/>
                <a:cs typeface="Book Antiqua"/>
              </a:rPr>
              <a:t>t</a:t>
            </a:r>
            <a:r>
              <a:rPr sz="4650" spc="-1357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4250" spc="-565" dirty="0" err="1">
                <a:latin typeface="Book Antiqua"/>
                <a:cs typeface="Book Antiqua"/>
              </a:rPr>
              <a:t>S</a:t>
            </a:r>
            <a:r>
              <a:rPr sz="4650" spc="-1942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4250" spc="-1280" dirty="0" err="1">
                <a:latin typeface="Book Antiqua"/>
                <a:cs typeface="Book Antiqua"/>
              </a:rPr>
              <a:t>p</a:t>
            </a:r>
            <a:r>
              <a:rPr sz="4650" spc="-922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250" spc="-1080" dirty="0" err="1">
                <a:latin typeface="Book Antiqua"/>
                <a:cs typeface="Book Antiqua"/>
              </a:rPr>
              <a:t>r</a:t>
            </a:r>
            <a:r>
              <a:rPr sz="465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4650" spc="-93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4250" spc="-630" dirty="0" err="1">
                <a:latin typeface="Book Antiqua"/>
                <a:cs typeface="Book Antiqua"/>
              </a:rPr>
              <a:t>i</a:t>
            </a:r>
            <a:r>
              <a:rPr sz="4650" spc="-1837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1265" dirty="0" err="1">
                <a:latin typeface="Book Antiqua"/>
                <a:cs typeface="Book Antiqua"/>
              </a:rPr>
              <a:t>n</a:t>
            </a:r>
            <a:r>
              <a:rPr sz="4650" spc="-90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4250" spc="-1785" dirty="0" err="1">
                <a:latin typeface="Book Antiqua"/>
                <a:cs typeface="Book Antiqua"/>
              </a:rPr>
              <a:t>g</a:t>
            </a:r>
            <a:r>
              <a:rPr sz="465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ti</a:t>
            </a:r>
            <a:r>
              <a:rPr sz="4650" spc="-1485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250" spc="-450" dirty="0" err="1">
                <a:latin typeface="Book Antiqua"/>
                <a:cs typeface="Book Antiqua"/>
              </a:rPr>
              <a:t>I</a:t>
            </a:r>
            <a:r>
              <a:rPr sz="4650" spc="-2152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250" spc="-270" dirty="0" err="1">
                <a:latin typeface="Book Antiqua"/>
                <a:cs typeface="Book Antiqua"/>
              </a:rPr>
              <a:t>n</a:t>
            </a:r>
            <a:r>
              <a:rPr sz="4650" spc="-2415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250" spc="-5" dirty="0" err="1">
                <a:latin typeface="Book Antiqua"/>
                <a:cs typeface="Book Antiqua"/>
              </a:rPr>
              <a:t>i</a:t>
            </a:r>
            <a:r>
              <a:rPr sz="4250" spc="-1025" dirty="0" err="1">
                <a:latin typeface="Book Antiqua"/>
                <a:cs typeface="Book Antiqua"/>
              </a:rPr>
              <a:t>t</a:t>
            </a:r>
            <a:r>
              <a:rPr sz="4650" spc="-3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f</a:t>
            </a:r>
            <a:r>
              <a:rPr sz="4250" spc="-95" dirty="0" err="1">
                <a:latin typeface="Book Antiqua"/>
                <a:cs typeface="Book Antiqua"/>
              </a:rPr>
              <a:t>i</a:t>
            </a:r>
            <a:r>
              <a:rPr sz="4650" spc="-3742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M</a:t>
            </a:r>
            <a:r>
              <a:rPr sz="4250" spc="-5" dirty="0" err="1">
                <a:latin typeface="Book Antiqua"/>
                <a:cs typeface="Book Antiqua"/>
              </a:rPr>
              <a:t>a</a:t>
            </a:r>
            <a:r>
              <a:rPr sz="4250" spc="-880" dirty="0" err="1">
                <a:latin typeface="Book Antiqua"/>
                <a:cs typeface="Book Antiqua"/>
              </a:rPr>
              <a:t>l</a:t>
            </a:r>
            <a:r>
              <a:rPr sz="4650" spc="-1477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4250" spc="-340" dirty="0" err="1">
                <a:latin typeface="Book Antiqua"/>
                <a:cs typeface="Book Antiqua"/>
              </a:rPr>
              <a:t>i</a:t>
            </a:r>
            <a:r>
              <a:rPr sz="4650" spc="-2025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v</a:t>
            </a:r>
            <a:r>
              <a:rPr sz="4250" spc="-830" dirty="0" err="1">
                <a:latin typeface="Book Antiqua"/>
                <a:cs typeface="Book Antiqua"/>
              </a:rPr>
              <a:t>z</a:t>
            </a:r>
            <a:r>
              <a:rPr sz="4650" spc="-1545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660" dirty="0" err="1">
                <a:latin typeface="Book Antiqua"/>
                <a:cs typeface="Book Antiqua"/>
              </a:rPr>
              <a:t>r</a:t>
            </a:r>
            <a:r>
              <a:rPr sz="4650" spc="-247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250" spc="-2630" dirty="0" err="1">
                <a:latin typeface="Book Antiqua"/>
                <a:cs typeface="Book Antiqua"/>
              </a:rPr>
              <a:t>w</a:t>
            </a:r>
            <a:r>
              <a:rPr sz="465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d</a:t>
            </a:r>
            <a:r>
              <a:rPr sz="4650" spc="-1777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905" dirty="0" err="1">
                <a:latin typeface="Book Antiqua"/>
                <a:cs typeface="Book Antiqua"/>
              </a:rPr>
              <a:t>e</a:t>
            </a:r>
            <a:r>
              <a:rPr sz="4650" spc="-1567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p</a:t>
            </a:r>
            <a:r>
              <a:rPr sz="4250" spc="-1320" dirty="0" err="1">
                <a:latin typeface="Book Antiqua"/>
                <a:cs typeface="Book Antiqua"/>
              </a:rPr>
              <a:t>b</a:t>
            </a:r>
            <a:r>
              <a:rPr sz="4650" spc="-81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1275" dirty="0" err="1">
                <a:latin typeface="Book Antiqua"/>
                <a:cs typeface="Book Antiqua"/>
              </a:rPr>
              <a:t>s</a:t>
            </a:r>
            <a:r>
              <a:rPr sz="4650" spc="-93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250" spc="-630" dirty="0" err="1">
                <a:latin typeface="Book Antiqua"/>
                <a:cs typeface="Book Antiqua"/>
              </a:rPr>
              <a:t>i</a:t>
            </a:r>
            <a:r>
              <a:rPr sz="4650" spc="-1987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d</a:t>
            </a:r>
            <a:r>
              <a:rPr sz="4250" spc="-70" dirty="0" err="1">
                <a:latin typeface="Book Antiqua"/>
                <a:cs typeface="Book Antiqua"/>
              </a:rPr>
              <a:t>t</a:t>
            </a:r>
            <a:r>
              <a:rPr sz="4650" spc="-267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260" dirty="0" err="1">
                <a:latin typeface="Book Antiqua"/>
                <a:cs typeface="Book Antiqua"/>
              </a:rPr>
              <a:t>e</a:t>
            </a:r>
            <a:r>
              <a:rPr sz="4650" baseline="40322" dirty="0" err="1">
                <a:solidFill>
                  <a:srgbClr val="FFFFFF"/>
                </a:solidFill>
                <a:latin typeface="Arial Rounded MT Bold"/>
                <a:cs typeface="Arial Rounded MT Bold"/>
              </a:rPr>
              <a:t>ncies</a:t>
            </a:r>
            <a:endParaRPr sz="4650" baseline="40322" dirty="0">
              <a:latin typeface="Arial Rounded MT Bold"/>
              <a:cs typeface="Arial Rounded MT 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28260" y="2563137"/>
            <a:ext cx="423672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(Compatible</a:t>
            </a:r>
            <a:r>
              <a:rPr sz="3100" spc="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versions)</a:t>
            </a:r>
            <a:endParaRPr sz="3100" dirty="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4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10" dirty="0"/>
              <a:t>Maven</a:t>
            </a:r>
            <a:r>
              <a:rPr spc="-100" dirty="0"/>
              <a:t> </a:t>
            </a:r>
            <a:r>
              <a:rPr spc="-130" dirty="0"/>
              <a:t>POM</a:t>
            </a:r>
            <a:r>
              <a:rPr spc="-229" dirty="0"/>
              <a:t> </a:t>
            </a:r>
            <a:r>
              <a:rPr spc="-135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37047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61192" y="3509086"/>
            <a:ext cx="11956415" cy="2317115"/>
            <a:chOff x="4861192" y="3509086"/>
            <a:chExt cx="11956415" cy="2317115"/>
          </a:xfrm>
        </p:grpSpPr>
        <p:sp>
          <p:nvSpPr>
            <p:cNvPr id="5" name="object 5"/>
            <p:cNvSpPr/>
            <p:nvPr/>
          </p:nvSpPr>
          <p:spPr>
            <a:xfrm>
              <a:off x="5039197" y="3624266"/>
              <a:ext cx="11600815" cy="1856105"/>
            </a:xfrm>
            <a:custGeom>
              <a:avLst/>
              <a:gdLst/>
              <a:ahLst/>
              <a:cxnLst/>
              <a:rect l="l" t="t" r="r" b="b"/>
              <a:pathLst>
                <a:path w="11600815" h="1856104">
                  <a:moveTo>
                    <a:pt x="0" y="0"/>
                  </a:moveTo>
                  <a:lnTo>
                    <a:pt x="11600296" y="0"/>
                  </a:lnTo>
                  <a:lnTo>
                    <a:pt x="11600296" y="1855964"/>
                  </a:lnTo>
                  <a:lnTo>
                    <a:pt x="0" y="1855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192" y="3509086"/>
              <a:ext cx="11956306" cy="231668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18674" y="3524938"/>
            <a:ext cx="3388360" cy="3591560"/>
            <a:chOff x="718674" y="3524938"/>
            <a:chExt cx="3388360" cy="3591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266" y="3619176"/>
              <a:ext cx="3094659" cy="32142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674" y="3524938"/>
              <a:ext cx="3387844" cy="35912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38" y="4452846"/>
              <a:ext cx="3264489" cy="3429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74043" y="3620697"/>
            <a:ext cx="10695305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165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com.luv2code.springboot.demo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a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4043" y="4479309"/>
            <a:ext cx="478155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46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v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9160" y="4125835"/>
            <a:ext cx="7239000" cy="1285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0"/>
              </a:lnSpc>
            </a:pP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mycoolapp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R="218440">
              <a:lnSpc>
                <a:spcPts val="3379"/>
              </a:lnSpc>
              <a:spcBef>
                <a:spcPts val="165"/>
              </a:spcBef>
            </a:pPr>
            <a:r>
              <a:rPr sz="2950" b="1" dirty="0">
                <a:solidFill>
                  <a:srgbClr val="4E9192"/>
                </a:solidFill>
                <a:latin typeface="Courier New"/>
                <a:cs typeface="Courier New"/>
              </a:rPr>
              <a:t>ersion</a:t>
            </a:r>
            <a:r>
              <a:rPr sz="295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dirty="0">
                <a:latin typeface="Courier New"/>
                <a:cs typeface="Courier New"/>
              </a:rPr>
              <a:t>0.0.1-</a:t>
            </a:r>
            <a:r>
              <a:rPr sz="2950" b="1" spc="-10" dirty="0">
                <a:latin typeface="Courier New"/>
                <a:cs typeface="Courier New"/>
              </a:rPr>
              <a:t>SNAPSHOT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version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 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ackaging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jar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packaging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13703" y="4151544"/>
            <a:ext cx="13503275" cy="6180455"/>
            <a:chOff x="5913703" y="4151544"/>
            <a:chExt cx="13503275" cy="6180455"/>
          </a:xfrm>
        </p:grpSpPr>
        <p:sp>
          <p:nvSpPr>
            <p:cNvPr id="15" name="object 15"/>
            <p:cNvSpPr/>
            <p:nvPr/>
          </p:nvSpPr>
          <p:spPr>
            <a:xfrm>
              <a:off x="6091708" y="4266724"/>
              <a:ext cx="13147040" cy="5720080"/>
            </a:xfrm>
            <a:custGeom>
              <a:avLst/>
              <a:gdLst/>
              <a:ahLst/>
              <a:cxnLst/>
              <a:rect l="l" t="t" r="r" b="b"/>
              <a:pathLst>
                <a:path w="13147040" h="5720080">
                  <a:moveTo>
                    <a:pt x="0" y="0"/>
                  </a:moveTo>
                  <a:lnTo>
                    <a:pt x="13146888" y="0"/>
                  </a:lnTo>
                  <a:lnTo>
                    <a:pt x="13146888" y="5719721"/>
                  </a:lnTo>
                  <a:lnTo>
                    <a:pt x="0" y="571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3703" y="4151544"/>
              <a:ext cx="13502897" cy="618044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521132" y="4259421"/>
            <a:ext cx="11637645" cy="2195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8449945" algn="r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dependencies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R="8525510" algn="r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org.springframework.boot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spring-</a:t>
            </a:r>
            <a:r>
              <a:rPr sz="2950" b="1" dirty="0">
                <a:latin typeface="Courier New"/>
                <a:cs typeface="Courier New"/>
              </a:rPr>
              <a:t>boot-starter-</a:t>
            </a:r>
            <a:r>
              <a:rPr sz="2950" b="1" spc="-10" dirty="0">
                <a:latin typeface="Courier New"/>
                <a:cs typeface="Courier New"/>
              </a:rPr>
              <a:t>web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21132" y="8552484"/>
            <a:ext cx="3418840" cy="1336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379"/>
              </a:lnSpc>
            </a:pPr>
            <a:r>
              <a:rPr sz="2950" b="1" spc="10" dirty="0"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dependencies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241974" y="0"/>
            <a:ext cx="9531350" cy="6809105"/>
            <a:chOff x="10241974" y="0"/>
            <a:chExt cx="9531350" cy="680910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1974" y="0"/>
              <a:ext cx="9530796" cy="68085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660806" y="1010624"/>
              <a:ext cx="8693150" cy="4132579"/>
            </a:xfrm>
            <a:custGeom>
              <a:avLst/>
              <a:gdLst/>
              <a:ahLst/>
              <a:cxnLst/>
              <a:rect l="l" t="t" r="r" b="b"/>
              <a:pathLst>
                <a:path w="8693150" h="4132579">
                  <a:moveTo>
                    <a:pt x="8640773" y="0"/>
                  </a:moveTo>
                  <a:lnTo>
                    <a:pt x="534015" y="0"/>
                  </a:lnTo>
                  <a:lnTo>
                    <a:pt x="513638" y="4114"/>
                  </a:lnTo>
                  <a:lnTo>
                    <a:pt x="496996" y="15334"/>
                  </a:lnTo>
                  <a:lnTo>
                    <a:pt x="485775" y="31975"/>
                  </a:lnTo>
                  <a:lnTo>
                    <a:pt x="481660" y="52354"/>
                  </a:lnTo>
                  <a:lnTo>
                    <a:pt x="481660" y="1922388"/>
                  </a:lnTo>
                  <a:lnTo>
                    <a:pt x="0" y="4132399"/>
                  </a:lnTo>
                  <a:lnTo>
                    <a:pt x="629897" y="2238478"/>
                  </a:lnTo>
                  <a:lnTo>
                    <a:pt x="8640773" y="2238478"/>
                  </a:lnTo>
                  <a:lnTo>
                    <a:pt x="8661154" y="2234364"/>
                  </a:lnTo>
                  <a:lnTo>
                    <a:pt x="8677795" y="2223144"/>
                  </a:lnTo>
                  <a:lnTo>
                    <a:pt x="8689014" y="2206503"/>
                  </a:lnTo>
                  <a:lnTo>
                    <a:pt x="8693127" y="2186124"/>
                  </a:lnTo>
                  <a:lnTo>
                    <a:pt x="8693127" y="52354"/>
                  </a:lnTo>
                  <a:lnTo>
                    <a:pt x="8689014" y="31975"/>
                  </a:lnTo>
                  <a:lnTo>
                    <a:pt x="8677795" y="15334"/>
                  </a:lnTo>
                  <a:lnTo>
                    <a:pt x="8661154" y="4114"/>
                  </a:lnTo>
                  <a:lnTo>
                    <a:pt x="8640773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253911" y="1180981"/>
            <a:ext cx="399669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8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100" spc="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Starters</a:t>
            </a:r>
            <a:endParaRPr sz="3100">
              <a:latin typeface="Arial Rounded MT Bold"/>
              <a:cs typeface="Arial Rounded MT 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2532" y="2238540"/>
            <a:ext cx="172332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250" b="1" dirty="0">
                <a:latin typeface="Courier New"/>
                <a:cs typeface="Courier New"/>
              </a:rPr>
              <a:t>pom.xml</a:t>
            </a:r>
            <a:r>
              <a:rPr sz="4250" b="1" spc="-144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includes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info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that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entered</a:t>
            </a:r>
            <a:r>
              <a:rPr sz="4250" spc="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75" dirty="0">
                <a:latin typeface="Book Antiqua"/>
                <a:cs typeface="Book Antiqua"/>
              </a:rPr>
              <a:t>t</a:t>
            </a:r>
            <a:r>
              <a:rPr sz="4650" spc="-135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4250" spc="-565" dirty="0">
                <a:latin typeface="Book Antiqua"/>
                <a:cs typeface="Book Antiqua"/>
              </a:rPr>
              <a:t>S</a:t>
            </a:r>
            <a:r>
              <a:rPr sz="4650" spc="-1942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4250" spc="-1280" dirty="0">
                <a:latin typeface="Book Antiqua"/>
                <a:cs typeface="Book Antiqua"/>
              </a:rPr>
              <a:t>p</a:t>
            </a:r>
            <a:r>
              <a:rPr sz="4650" spc="-922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250" spc="-1080" dirty="0">
                <a:latin typeface="Book Antiqua"/>
                <a:cs typeface="Book Antiqua"/>
              </a:rPr>
              <a:t>r</a:t>
            </a:r>
            <a:r>
              <a:rPr sz="465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4650" spc="-93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4250" spc="-630" dirty="0">
                <a:latin typeface="Book Antiqua"/>
                <a:cs typeface="Book Antiqua"/>
              </a:rPr>
              <a:t>i</a:t>
            </a:r>
            <a:r>
              <a:rPr sz="4650" spc="-183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1265" dirty="0">
                <a:latin typeface="Book Antiqua"/>
                <a:cs typeface="Book Antiqua"/>
              </a:rPr>
              <a:t>n</a:t>
            </a:r>
            <a:r>
              <a:rPr sz="4650" spc="-90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4250" spc="-1785" dirty="0">
                <a:latin typeface="Book Antiqua"/>
                <a:cs typeface="Book Antiqua"/>
              </a:rPr>
              <a:t>g</a:t>
            </a:r>
            <a:r>
              <a:rPr sz="465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ti</a:t>
            </a:r>
            <a:r>
              <a:rPr sz="4650" spc="-1485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250" spc="-450" dirty="0">
                <a:latin typeface="Book Antiqua"/>
                <a:cs typeface="Book Antiqua"/>
              </a:rPr>
              <a:t>I</a:t>
            </a:r>
            <a:r>
              <a:rPr sz="4650" spc="-2152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250" spc="-270" dirty="0">
                <a:latin typeface="Book Antiqua"/>
                <a:cs typeface="Book Antiqua"/>
              </a:rPr>
              <a:t>n</a:t>
            </a:r>
            <a:r>
              <a:rPr sz="4650" spc="-2415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250" spc="-5" dirty="0">
                <a:latin typeface="Book Antiqua"/>
                <a:cs typeface="Book Antiqua"/>
              </a:rPr>
              <a:t>i</a:t>
            </a:r>
            <a:r>
              <a:rPr sz="4250" spc="-1025" dirty="0">
                <a:latin typeface="Book Antiqua"/>
                <a:cs typeface="Book Antiqua"/>
              </a:rPr>
              <a:t>t</a:t>
            </a:r>
            <a:r>
              <a:rPr sz="4650" spc="-3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f</a:t>
            </a:r>
            <a:r>
              <a:rPr sz="4250" spc="-95" dirty="0">
                <a:latin typeface="Book Antiqua"/>
                <a:cs typeface="Book Antiqua"/>
              </a:rPr>
              <a:t>i</a:t>
            </a:r>
            <a:r>
              <a:rPr sz="4650" spc="-3742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M</a:t>
            </a:r>
            <a:r>
              <a:rPr sz="4250" spc="-5" dirty="0">
                <a:latin typeface="Book Antiqua"/>
                <a:cs typeface="Book Antiqua"/>
              </a:rPr>
              <a:t>a</a:t>
            </a:r>
            <a:r>
              <a:rPr sz="4250" spc="-880" dirty="0">
                <a:latin typeface="Book Antiqua"/>
                <a:cs typeface="Book Antiqua"/>
              </a:rPr>
              <a:t>l</a:t>
            </a:r>
            <a:r>
              <a:rPr sz="4650" spc="-147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4250" spc="-340" dirty="0">
                <a:latin typeface="Book Antiqua"/>
                <a:cs typeface="Book Antiqua"/>
              </a:rPr>
              <a:t>i</a:t>
            </a:r>
            <a:r>
              <a:rPr sz="4650" spc="-2025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v</a:t>
            </a:r>
            <a:r>
              <a:rPr sz="4250" spc="-830" dirty="0">
                <a:latin typeface="Book Antiqua"/>
                <a:cs typeface="Book Antiqua"/>
              </a:rPr>
              <a:t>z</a:t>
            </a:r>
            <a:r>
              <a:rPr sz="4650" spc="-1545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660" dirty="0">
                <a:latin typeface="Book Antiqua"/>
                <a:cs typeface="Book Antiqua"/>
              </a:rPr>
              <a:t>r</a:t>
            </a:r>
            <a:r>
              <a:rPr sz="4650" spc="-24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250" spc="-2630" dirty="0">
                <a:latin typeface="Book Antiqua"/>
                <a:cs typeface="Book Antiqua"/>
              </a:rPr>
              <a:t>w</a:t>
            </a:r>
            <a:r>
              <a:rPr sz="465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d</a:t>
            </a:r>
            <a:r>
              <a:rPr sz="4650" spc="-177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905" dirty="0">
                <a:latin typeface="Book Antiqua"/>
                <a:cs typeface="Book Antiqua"/>
              </a:rPr>
              <a:t>e</a:t>
            </a:r>
            <a:r>
              <a:rPr sz="4650" spc="-156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p</a:t>
            </a:r>
            <a:r>
              <a:rPr sz="4250" spc="-1320" dirty="0">
                <a:latin typeface="Book Antiqua"/>
                <a:cs typeface="Book Antiqua"/>
              </a:rPr>
              <a:t>b</a:t>
            </a:r>
            <a:r>
              <a:rPr sz="4650" spc="-81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1275" dirty="0">
                <a:latin typeface="Book Antiqua"/>
                <a:cs typeface="Book Antiqua"/>
              </a:rPr>
              <a:t>s</a:t>
            </a:r>
            <a:r>
              <a:rPr sz="4650" spc="-93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250" spc="-630" dirty="0">
                <a:latin typeface="Book Antiqua"/>
                <a:cs typeface="Book Antiqua"/>
              </a:rPr>
              <a:t>i</a:t>
            </a:r>
            <a:r>
              <a:rPr sz="4650" spc="-198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d</a:t>
            </a:r>
            <a:r>
              <a:rPr sz="4250" spc="-70" dirty="0">
                <a:latin typeface="Book Antiqua"/>
                <a:cs typeface="Book Antiqua"/>
              </a:rPr>
              <a:t>t</a:t>
            </a:r>
            <a:r>
              <a:rPr sz="4650" spc="-267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260" dirty="0">
                <a:latin typeface="Book Antiqua"/>
                <a:cs typeface="Book Antiqua"/>
              </a:rPr>
              <a:t>e</a:t>
            </a:r>
            <a:r>
              <a:rPr sz="465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ncies</a:t>
            </a:r>
            <a:endParaRPr sz="4650" baseline="40322">
              <a:latin typeface="Arial Rounded MT Bold"/>
              <a:cs typeface="Arial Rounded MT 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28260" y="2563137"/>
            <a:ext cx="423672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(Compatible</a:t>
            </a:r>
            <a:r>
              <a:rPr sz="3100" spc="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versions)</a:t>
            </a:r>
            <a:endParaRPr sz="3100">
              <a:latin typeface="Arial Rounded MT Bold"/>
              <a:cs typeface="Arial Rounded MT 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585648" y="4466793"/>
            <a:ext cx="6125845" cy="6842125"/>
            <a:chOff x="12585648" y="4466793"/>
            <a:chExt cx="6125845" cy="6842125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5648" y="4466793"/>
              <a:ext cx="6125467" cy="68417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004483" y="6152538"/>
              <a:ext cx="5288280" cy="4246880"/>
            </a:xfrm>
            <a:custGeom>
              <a:avLst/>
              <a:gdLst/>
              <a:ahLst/>
              <a:cxnLst/>
              <a:rect l="l" t="t" r="r" b="b"/>
              <a:pathLst>
                <a:path w="5288280" h="4246880">
                  <a:moveTo>
                    <a:pt x="0" y="0"/>
                  </a:moveTo>
                  <a:lnTo>
                    <a:pt x="939102" y="1172412"/>
                  </a:lnTo>
                  <a:lnTo>
                    <a:pt x="939102" y="4193917"/>
                  </a:lnTo>
                  <a:lnTo>
                    <a:pt x="943217" y="4214295"/>
                  </a:lnTo>
                  <a:lnTo>
                    <a:pt x="954438" y="4230937"/>
                  </a:lnTo>
                  <a:lnTo>
                    <a:pt x="971079" y="4242157"/>
                  </a:lnTo>
                  <a:lnTo>
                    <a:pt x="991456" y="4246271"/>
                  </a:lnTo>
                  <a:lnTo>
                    <a:pt x="5235442" y="4246271"/>
                  </a:lnTo>
                  <a:lnTo>
                    <a:pt x="5255819" y="4242157"/>
                  </a:lnTo>
                  <a:lnTo>
                    <a:pt x="5272461" y="4230937"/>
                  </a:lnTo>
                  <a:lnTo>
                    <a:pt x="5283682" y="4214295"/>
                  </a:lnTo>
                  <a:lnTo>
                    <a:pt x="5287797" y="4193917"/>
                  </a:lnTo>
                  <a:lnTo>
                    <a:pt x="5287797" y="1064431"/>
                  </a:lnTo>
                  <a:lnTo>
                    <a:pt x="5283682" y="1044052"/>
                  </a:lnTo>
                  <a:lnTo>
                    <a:pt x="5272461" y="1027411"/>
                  </a:lnTo>
                  <a:lnTo>
                    <a:pt x="5255819" y="1016191"/>
                  </a:lnTo>
                  <a:lnTo>
                    <a:pt x="5235442" y="1012077"/>
                  </a:lnTo>
                  <a:lnTo>
                    <a:pt x="1094207" y="101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72684" y="6835258"/>
            <a:ext cx="11537950" cy="1765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ts val="3385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414655">
              <a:lnSpc>
                <a:spcPts val="3395"/>
              </a:lnSpc>
            </a:pPr>
            <a:r>
              <a:rPr sz="2950" b="1" spc="-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5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5" dirty="0">
                <a:latin typeface="Courier New"/>
                <a:cs typeface="Courier New"/>
              </a:rPr>
              <a:t>org.springframework.boo</a:t>
            </a:r>
            <a:r>
              <a:rPr sz="2950" b="1" spc="-10" dirty="0">
                <a:latin typeface="Courier New"/>
                <a:cs typeface="Courier New"/>
              </a:rPr>
              <a:t>t</a:t>
            </a:r>
            <a:r>
              <a:rPr sz="2950" b="1" spc="-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335" dirty="0">
                <a:solidFill>
                  <a:srgbClr val="009193"/>
                </a:solidFill>
                <a:latin typeface="Courier New"/>
                <a:cs typeface="Courier New"/>
              </a:rPr>
              <a:t>/</a:t>
            </a:r>
            <a:r>
              <a:rPr sz="4650" spc="-562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s</a:t>
            </a:r>
            <a:r>
              <a:rPr sz="2950" b="1" spc="-1420" dirty="0">
                <a:solidFill>
                  <a:srgbClr val="4E9192"/>
                </a:solidFill>
                <a:latin typeface="Courier New"/>
                <a:cs typeface="Courier New"/>
              </a:rPr>
              <a:t>g</a:t>
            </a:r>
            <a:r>
              <a:rPr sz="4650" spc="-825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p</a:t>
            </a:r>
            <a:r>
              <a:rPr sz="2950" b="1" spc="-1245" dirty="0">
                <a:solidFill>
                  <a:srgbClr val="4E9192"/>
                </a:solidFill>
                <a:latin typeface="Courier New"/>
                <a:cs typeface="Courier New"/>
              </a:rPr>
              <a:t>r</a:t>
            </a:r>
            <a:r>
              <a:rPr sz="4650" spc="-217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r</a:t>
            </a:r>
            <a:r>
              <a:rPr sz="2950" b="1" spc="-1650" dirty="0">
                <a:solidFill>
                  <a:srgbClr val="4E9192"/>
                </a:solidFill>
                <a:latin typeface="Courier New"/>
                <a:cs typeface="Courier New"/>
              </a:rPr>
              <a:t>o</a:t>
            </a:r>
            <a:r>
              <a:rPr sz="4650" spc="-7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i</a:t>
            </a:r>
            <a:r>
              <a:rPr sz="4650" spc="-1642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2950" b="1" spc="-690" dirty="0">
                <a:solidFill>
                  <a:srgbClr val="4E9192"/>
                </a:solidFill>
                <a:latin typeface="Courier New"/>
                <a:cs typeface="Courier New"/>
              </a:rPr>
              <a:t>u</a:t>
            </a:r>
            <a:r>
              <a:rPr sz="4650" spc="-1904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g</a:t>
            </a:r>
            <a:r>
              <a:rPr sz="2950" b="1" spc="-515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r>
              <a:rPr sz="4650" spc="-810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-</a:t>
            </a:r>
            <a:r>
              <a:rPr sz="2950" b="1" spc="-1245" dirty="0">
                <a:solidFill>
                  <a:srgbClr val="4E9192"/>
                </a:solidFill>
                <a:latin typeface="Courier New"/>
                <a:cs typeface="Courier New"/>
              </a:rPr>
              <a:t>I</a:t>
            </a:r>
            <a:r>
              <a:rPr sz="4650" spc="-1942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w</a:t>
            </a:r>
            <a:r>
              <a:rPr sz="2950" b="1" spc="-525" dirty="0">
                <a:solidFill>
                  <a:srgbClr val="4E9192"/>
                </a:solidFill>
                <a:latin typeface="Courier New"/>
                <a:cs typeface="Courier New"/>
              </a:rPr>
              <a:t>d</a:t>
            </a:r>
            <a:r>
              <a:rPr sz="4650" spc="-2002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2950" b="1" spc="-484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4650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b</a:t>
            </a:r>
            <a:endParaRPr sz="4650" baseline="-17921">
              <a:latin typeface="Arial Rounded MT Bold"/>
              <a:cs typeface="Arial Rounded MT Bold"/>
            </a:endParaRPr>
          </a:p>
          <a:p>
            <a:pPr marL="414655">
              <a:lnSpc>
                <a:spcPts val="3454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spring-</a:t>
            </a:r>
            <a:r>
              <a:rPr sz="2950" b="1" dirty="0">
                <a:latin typeface="Courier New"/>
                <a:cs typeface="Courier New"/>
              </a:rPr>
              <a:t>boot-starter-</a:t>
            </a:r>
            <a:r>
              <a:rPr sz="2950" b="1" spc="-910" dirty="0">
                <a:latin typeface="Courier New"/>
                <a:cs typeface="Courier New"/>
              </a:rPr>
              <a:t>t</a:t>
            </a:r>
            <a:r>
              <a:rPr sz="4650" spc="-1200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s</a:t>
            </a:r>
            <a:r>
              <a:rPr sz="2950" b="1" spc="-990" dirty="0">
                <a:latin typeface="Courier New"/>
                <a:cs typeface="Courier New"/>
              </a:rPr>
              <a:t>e</a:t>
            </a:r>
            <a:r>
              <a:rPr sz="4650" spc="-1462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p</a:t>
            </a:r>
            <a:r>
              <a:rPr sz="2950" b="1" spc="-815" dirty="0">
                <a:latin typeface="Courier New"/>
                <a:cs typeface="Courier New"/>
              </a:rPr>
              <a:t>s</a:t>
            </a:r>
            <a:r>
              <a:rPr sz="4650" spc="-855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r</a:t>
            </a:r>
            <a:r>
              <a:rPr sz="2950" b="1" spc="-1225" dirty="0">
                <a:latin typeface="Courier New"/>
                <a:cs typeface="Courier New"/>
              </a:rPr>
              <a:t>t</a:t>
            </a:r>
            <a:r>
              <a:rPr sz="4650" spc="-7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i</a:t>
            </a:r>
            <a:r>
              <a:rPr sz="4650" spc="-2279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2950" b="1" spc="-26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4650" spc="-2542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g</a:t>
            </a:r>
            <a:r>
              <a:rPr sz="2950" b="1" spc="-85" dirty="0">
                <a:solidFill>
                  <a:srgbClr val="009193"/>
                </a:solidFill>
                <a:latin typeface="Courier New"/>
                <a:cs typeface="Courier New"/>
              </a:rPr>
              <a:t>/</a:t>
            </a:r>
            <a:r>
              <a:rPr sz="4650" spc="-1455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-</a:t>
            </a:r>
            <a:r>
              <a:rPr sz="2950" b="1" spc="-830" dirty="0">
                <a:solidFill>
                  <a:srgbClr val="4E9192"/>
                </a:solidFill>
                <a:latin typeface="Courier New"/>
                <a:cs typeface="Courier New"/>
              </a:rPr>
              <a:t>a</a:t>
            </a:r>
            <a:r>
              <a:rPr sz="4650" spc="-2595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w</a:t>
            </a:r>
            <a:r>
              <a:rPr sz="2950" b="1" spc="-105" dirty="0">
                <a:solidFill>
                  <a:srgbClr val="4E9192"/>
                </a:solidFill>
                <a:latin typeface="Courier New"/>
                <a:cs typeface="Courier New"/>
              </a:rPr>
              <a:t>r</a:t>
            </a:r>
            <a:r>
              <a:rPr sz="4650" spc="-2654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2950" b="1" spc="-65" dirty="0">
                <a:solidFill>
                  <a:srgbClr val="4E9192"/>
                </a:solidFill>
                <a:latin typeface="Courier New"/>
                <a:cs typeface="Courier New"/>
              </a:rPr>
              <a:t>t</a:t>
            </a:r>
            <a:r>
              <a:rPr sz="4650" spc="-2857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b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i</a:t>
            </a:r>
            <a:r>
              <a:rPr sz="2950" b="1" spc="-1670" dirty="0">
                <a:solidFill>
                  <a:srgbClr val="4E9192"/>
                </a:solidFill>
                <a:latin typeface="Courier New"/>
                <a:cs typeface="Courier New"/>
              </a:rPr>
              <a:t>f</a:t>
            </a:r>
            <a:r>
              <a:rPr sz="4650" spc="-1679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m</a:t>
            </a:r>
            <a:r>
              <a:rPr sz="2950" b="1" spc="-680" dirty="0">
                <a:solidFill>
                  <a:srgbClr val="4E9192"/>
                </a:solidFill>
                <a:latin typeface="Courier New"/>
                <a:cs typeface="Courier New"/>
              </a:rPr>
              <a:t>a</a:t>
            </a:r>
            <a:r>
              <a:rPr sz="4650" spc="-1552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v</a:t>
            </a:r>
            <a:r>
              <a:rPr sz="2950" b="1" spc="-840" dirty="0">
                <a:solidFill>
                  <a:srgbClr val="4E9192"/>
                </a:solidFill>
                <a:latin typeface="Courier New"/>
                <a:cs typeface="Courier New"/>
              </a:rPr>
              <a:t>c</a:t>
            </a:r>
            <a:r>
              <a:rPr sz="4650" spc="-1560" baseline="-22401" dirty="0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414655">
              <a:lnSpc>
                <a:spcPts val="3445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scope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test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scope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269587" y="8290711"/>
            <a:ext cx="3703320" cy="1885314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ctr">
              <a:lnSpc>
                <a:spcPts val="3629"/>
              </a:lnSpc>
              <a:spcBef>
                <a:spcPts val="3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hibernate-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validator tomcat</a:t>
            </a:r>
            <a:endParaRPr sz="3100">
              <a:latin typeface="Arial Rounded MT Bold"/>
              <a:cs typeface="Arial Rounded MT Bold"/>
            </a:endParaRPr>
          </a:p>
          <a:p>
            <a:pPr algn="ctr">
              <a:lnSpc>
                <a:spcPts val="3475"/>
              </a:lnSpc>
            </a:pP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json</a:t>
            </a:r>
            <a:endParaRPr sz="3100">
              <a:latin typeface="Arial Rounded MT Bold"/>
              <a:cs typeface="Arial Rounded MT Bold"/>
            </a:endParaRPr>
          </a:p>
          <a:p>
            <a:pPr marR="5080" algn="ctr">
              <a:lnSpc>
                <a:spcPts val="3675"/>
              </a:lnSpc>
            </a:pPr>
            <a:r>
              <a:rPr sz="3100" spc="30" dirty="0">
                <a:solidFill>
                  <a:srgbClr val="FFFFFF"/>
                </a:solidFill>
                <a:latin typeface="Arial Rounded MT Bold"/>
                <a:cs typeface="Arial Rounded MT Bold"/>
              </a:rPr>
              <a:t>…</a:t>
            </a:r>
            <a:endParaRPr sz="31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237" y="3509086"/>
            <a:ext cx="16112490" cy="7711440"/>
            <a:chOff x="705237" y="3509086"/>
            <a:chExt cx="16112490" cy="771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266" y="3619176"/>
              <a:ext cx="3094659" cy="3214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674" y="3524938"/>
              <a:ext cx="3387844" cy="35912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39197" y="3624266"/>
              <a:ext cx="11600815" cy="1856105"/>
            </a:xfrm>
            <a:custGeom>
              <a:avLst/>
              <a:gdLst/>
              <a:ahLst/>
              <a:cxnLst/>
              <a:rect l="l" t="t" r="r" b="b"/>
              <a:pathLst>
                <a:path w="11600815" h="1856104">
                  <a:moveTo>
                    <a:pt x="0" y="0"/>
                  </a:moveTo>
                  <a:lnTo>
                    <a:pt x="11600296" y="0"/>
                  </a:lnTo>
                  <a:lnTo>
                    <a:pt x="11600296" y="1855964"/>
                  </a:lnTo>
                  <a:lnTo>
                    <a:pt x="0" y="1855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1192" y="3509086"/>
              <a:ext cx="11956306" cy="23166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4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10" dirty="0"/>
              <a:t>Maven</a:t>
            </a:r>
            <a:r>
              <a:rPr spc="-100" dirty="0"/>
              <a:t> </a:t>
            </a:r>
            <a:r>
              <a:rPr spc="-130" dirty="0"/>
              <a:t>POM</a:t>
            </a:r>
            <a:r>
              <a:rPr spc="-229" dirty="0"/>
              <a:t> </a:t>
            </a:r>
            <a:r>
              <a:rPr spc="-135" dirty="0"/>
              <a:t>file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2034" y="237047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4043" y="3620697"/>
            <a:ext cx="10695305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165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com.luv2code.springboot.demo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a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74043" y="4479309"/>
            <a:ext cx="478155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46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v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2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25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9160" y="4125835"/>
            <a:ext cx="7239000" cy="1285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0"/>
              </a:lnSpc>
            </a:pP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mycoolapp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R="218440">
              <a:lnSpc>
                <a:spcPts val="3379"/>
              </a:lnSpc>
              <a:spcBef>
                <a:spcPts val="165"/>
              </a:spcBef>
            </a:pPr>
            <a:r>
              <a:rPr sz="2950" b="1" dirty="0">
                <a:solidFill>
                  <a:srgbClr val="4E9192"/>
                </a:solidFill>
                <a:latin typeface="Courier New"/>
                <a:cs typeface="Courier New"/>
              </a:rPr>
              <a:t>ersion</a:t>
            </a:r>
            <a:r>
              <a:rPr sz="295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dirty="0">
                <a:latin typeface="Courier New"/>
                <a:cs typeface="Courier New"/>
              </a:rPr>
              <a:t>0.0.1-</a:t>
            </a:r>
            <a:r>
              <a:rPr sz="2950" b="1" spc="-10" dirty="0">
                <a:latin typeface="Courier New"/>
                <a:cs typeface="Courier New"/>
              </a:rPr>
              <a:t>SNAPSHOT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version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 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ackaging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jar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packaging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13703" y="4151544"/>
            <a:ext cx="13503275" cy="6180455"/>
            <a:chOff x="5913703" y="4151544"/>
            <a:chExt cx="13503275" cy="6180455"/>
          </a:xfrm>
        </p:grpSpPr>
        <p:sp>
          <p:nvSpPr>
            <p:cNvPr id="13" name="object 13"/>
            <p:cNvSpPr/>
            <p:nvPr/>
          </p:nvSpPr>
          <p:spPr>
            <a:xfrm>
              <a:off x="6091708" y="4266724"/>
              <a:ext cx="13147040" cy="5720080"/>
            </a:xfrm>
            <a:custGeom>
              <a:avLst/>
              <a:gdLst/>
              <a:ahLst/>
              <a:cxnLst/>
              <a:rect l="l" t="t" r="r" b="b"/>
              <a:pathLst>
                <a:path w="13147040" h="5720080">
                  <a:moveTo>
                    <a:pt x="0" y="0"/>
                  </a:moveTo>
                  <a:lnTo>
                    <a:pt x="13146888" y="0"/>
                  </a:lnTo>
                  <a:lnTo>
                    <a:pt x="13146888" y="5719721"/>
                  </a:lnTo>
                  <a:lnTo>
                    <a:pt x="0" y="571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703" y="4151544"/>
              <a:ext cx="13502897" cy="618044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521132" y="4259421"/>
            <a:ext cx="11637645" cy="2195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8449945" algn="r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dependencies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R="8525510" algn="r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org.springframework.boot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7664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spring-</a:t>
            </a:r>
            <a:r>
              <a:rPr sz="2950" b="1" dirty="0">
                <a:latin typeface="Courier New"/>
                <a:cs typeface="Courier New"/>
              </a:rPr>
              <a:t>boot-starter-</a:t>
            </a:r>
            <a:r>
              <a:rPr sz="2950" b="1" spc="-10" dirty="0">
                <a:latin typeface="Courier New"/>
                <a:cs typeface="Courier New"/>
              </a:rPr>
              <a:t>web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75036" y="8123177"/>
            <a:ext cx="43237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scope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test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scope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21132" y="8981790"/>
            <a:ext cx="3418840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ts val="346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dependencies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241974" y="0"/>
            <a:ext cx="9531350" cy="6809105"/>
            <a:chOff x="10241974" y="0"/>
            <a:chExt cx="9531350" cy="680910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1974" y="0"/>
              <a:ext cx="9530796" cy="68085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660806" y="1010624"/>
              <a:ext cx="8693150" cy="4132579"/>
            </a:xfrm>
            <a:custGeom>
              <a:avLst/>
              <a:gdLst/>
              <a:ahLst/>
              <a:cxnLst/>
              <a:rect l="l" t="t" r="r" b="b"/>
              <a:pathLst>
                <a:path w="8693150" h="4132579">
                  <a:moveTo>
                    <a:pt x="8640773" y="0"/>
                  </a:moveTo>
                  <a:lnTo>
                    <a:pt x="534015" y="0"/>
                  </a:lnTo>
                  <a:lnTo>
                    <a:pt x="513638" y="4114"/>
                  </a:lnTo>
                  <a:lnTo>
                    <a:pt x="496996" y="15334"/>
                  </a:lnTo>
                  <a:lnTo>
                    <a:pt x="485775" y="31975"/>
                  </a:lnTo>
                  <a:lnTo>
                    <a:pt x="481660" y="52354"/>
                  </a:lnTo>
                  <a:lnTo>
                    <a:pt x="481660" y="1922388"/>
                  </a:lnTo>
                  <a:lnTo>
                    <a:pt x="0" y="4132399"/>
                  </a:lnTo>
                  <a:lnTo>
                    <a:pt x="629897" y="2238478"/>
                  </a:lnTo>
                  <a:lnTo>
                    <a:pt x="8640773" y="2238478"/>
                  </a:lnTo>
                  <a:lnTo>
                    <a:pt x="8661154" y="2234364"/>
                  </a:lnTo>
                  <a:lnTo>
                    <a:pt x="8677795" y="2223144"/>
                  </a:lnTo>
                  <a:lnTo>
                    <a:pt x="8689014" y="2206503"/>
                  </a:lnTo>
                  <a:lnTo>
                    <a:pt x="8693127" y="2186124"/>
                  </a:lnTo>
                  <a:lnTo>
                    <a:pt x="8693127" y="52354"/>
                  </a:lnTo>
                  <a:lnTo>
                    <a:pt x="8689014" y="31975"/>
                  </a:lnTo>
                  <a:lnTo>
                    <a:pt x="8677795" y="15334"/>
                  </a:lnTo>
                  <a:lnTo>
                    <a:pt x="8661154" y="4114"/>
                  </a:lnTo>
                  <a:lnTo>
                    <a:pt x="8640773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253911" y="1180981"/>
            <a:ext cx="399669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8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100" spc="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Starters</a:t>
            </a:r>
            <a:endParaRPr sz="3100">
              <a:latin typeface="Arial Rounded MT Bold"/>
              <a:cs typeface="Arial Rounded MT 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32532" y="2238540"/>
            <a:ext cx="172332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250" b="1" dirty="0">
                <a:latin typeface="Courier New"/>
                <a:cs typeface="Courier New"/>
              </a:rPr>
              <a:t>pom.xml</a:t>
            </a:r>
            <a:r>
              <a:rPr sz="4250" b="1" spc="-144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includes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info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that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entered</a:t>
            </a:r>
            <a:r>
              <a:rPr sz="4250" spc="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75" dirty="0">
                <a:latin typeface="Book Antiqua"/>
                <a:cs typeface="Book Antiqua"/>
              </a:rPr>
              <a:t>t</a:t>
            </a:r>
            <a:r>
              <a:rPr sz="4650" spc="-135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4250" spc="-565" dirty="0">
                <a:latin typeface="Book Antiqua"/>
                <a:cs typeface="Book Antiqua"/>
              </a:rPr>
              <a:t>S</a:t>
            </a:r>
            <a:r>
              <a:rPr sz="4650" spc="-1942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4250" spc="-1280" dirty="0">
                <a:latin typeface="Book Antiqua"/>
                <a:cs typeface="Book Antiqua"/>
              </a:rPr>
              <a:t>p</a:t>
            </a:r>
            <a:r>
              <a:rPr sz="4650" spc="-922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250" spc="-1080" dirty="0">
                <a:latin typeface="Book Antiqua"/>
                <a:cs typeface="Book Antiqua"/>
              </a:rPr>
              <a:t>r</a:t>
            </a:r>
            <a:r>
              <a:rPr sz="465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4650" spc="-93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4250" spc="-630" dirty="0">
                <a:latin typeface="Book Antiqua"/>
                <a:cs typeface="Book Antiqua"/>
              </a:rPr>
              <a:t>i</a:t>
            </a:r>
            <a:r>
              <a:rPr sz="4650" spc="-183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1265" dirty="0">
                <a:latin typeface="Book Antiqua"/>
                <a:cs typeface="Book Antiqua"/>
              </a:rPr>
              <a:t>n</a:t>
            </a:r>
            <a:r>
              <a:rPr sz="4650" spc="-90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4250" spc="-1785" dirty="0">
                <a:latin typeface="Book Antiqua"/>
                <a:cs typeface="Book Antiqua"/>
              </a:rPr>
              <a:t>g</a:t>
            </a:r>
            <a:r>
              <a:rPr sz="465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ti</a:t>
            </a:r>
            <a:r>
              <a:rPr sz="4650" spc="-1485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250" spc="-450" dirty="0">
                <a:latin typeface="Book Antiqua"/>
                <a:cs typeface="Book Antiqua"/>
              </a:rPr>
              <a:t>I</a:t>
            </a:r>
            <a:r>
              <a:rPr sz="4650" spc="-2152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250" spc="-270" dirty="0">
                <a:latin typeface="Book Antiqua"/>
                <a:cs typeface="Book Antiqua"/>
              </a:rPr>
              <a:t>n</a:t>
            </a:r>
            <a:r>
              <a:rPr sz="4650" spc="-2415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250" spc="-5" dirty="0">
                <a:latin typeface="Book Antiqua"/>
                <a:cs typeface="Book Antiqua"/>
              </a:rPr>
              <a:t>i</a:t>
            </a:r>
            <a:r>
              <a:rPr sz="4250" spc="-1025" dirty="0">
                <a:latin typeface="Book Antiqua"/>
                <a:cs typeface="Book Antiqua"/>
              </a:rPr>
              <a:t>t</a:t>
            </a:r>
            <a:r>
              <a:rPr sz="4650" spc="-3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f</a:t>
            </a:r>
            <a:r>
              <a:rPr sz="4250" spc="-95" dirty="0">
                <a:latin typeface="Book Antiqua"/>
                <a:cs typeface="Book Antiqua"/>
              </a:rPr>
              <a:t>i</a:t>
            </a:r>
            <a:r>
              <a:rPr sz="4650" spc="-3742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M</a:t>
            </a:r>
            <a:r>
              <a:rPr sz="4250" spc="-5" dirty="0">
                <a:latin typeface="Book Antiqua"/>
                <a:cs typeface="Book Antiqua"/>
              </a:rPr>
              <a:t>a</a:t>
            </a:r>
            <a:r>
              <a:rPr sz="4250" spc="-880" dirty="0">
                <a:latin typeface="Book Antiqua"/>
                <a:cs typeface="Book Antiqua"/>
              </a:rPr>
              <a:t>l</a:t>
            </a:r>
            <a:r>
              <a:rPr sz="4650" spc="-147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4250" spc="-340" dirty="0">
                <a:latin typeface="Book Antiqua"/>
                <a:cs typeface="Book Antiqua"/>
              </a:rPr>
              <a:t>i</a:t>
            </a:r>
            <a:r>
              <a:rPr sz="4650" spc="-2025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v</a:t>
            </a:r>
            <a:r>
              <a:rPr sz="4250" spc="-830" dirty="0">
                <a:latin typeface="Book Antiqua"/>
                <a:cs typeface="Book Antiqua"/>
              </a:rPr>
              <a:t>z</a:t>
            </a:r>
            <a:r>
              <a:rPr sz="4650" spc="-1545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660" dirty="0">
                <a:latin typeface="Book Antiqua"/>
                <a:cs typeface="Book Antiqua"/>
              </a:rPr>
              <a:t>r</a:t>
            </a:r>
            <a:r>
              <a:rPr sz="4650" spc="-24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250" spc="-2630" dirty="0">
                <a:latin typeface="Book Antiqua"/>
                <a:cs typeface="Book Antiqua"/>
              </a:rPr>
              <a:t>w</a:t>
            </a:r>
            <a:r>
              <a:rPr sz="465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d</a:t>
            </a:r>
            <a:r>
              <a:rPr sz="4650" spc="-177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905" dirty="0">
                <a:latin typeface="Book Antiqua"/>
                <a:cs typeface="Book Antiqua"/>
              </a:rPr>
              <a:t>e</a:t>
            </a:r>
            <a:r>
              <a:rPr sz="4650" spc="-156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p</a:t>
            </a:r>
            <a:r>
              <a:rPr sz="4250" spc="-1320" dirty="0">
                <a:latin typeface="Book Antiqua"/>
                <a:cs typeface="Book Antiqua"/>
              </a:rPr>
              <a:t>b</a:t>
            </a:r>
            <a:r>
              <a:rPr sz="4650" spc="-81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1275" dirty="0">
                <a:latin typeface="Book Antiqua"/>
                <a:cs typeface="Book Antiqua"/>
              </a:rPr>
              <a:t>s</a:t>
            </a:r>
            <a:r>
              <a:rPr sz="4650" spc="-93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250" spc="-630" dirty="0">
                <a:latin typeface="Book Antiqua"/>
                <a:cs typeface="Book Antiqua"/>
              </a:rPr>
              <a:t>i</a:t>
            </a:r>
            <a:r>
              <a:rPr sz="4650" spc="-1987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d</a:t>
            </a:r>
            <a:r>
              <a:rPr sz="4250" spc="-70" dirty="0">
                <a:latin typeface="Book Antiqua"/>
                <a:cs typeface="Book Antiqua"/>
              </a:rPr>
              <a:t>t</a:t>
            </a:r>
            <a:r>
              <a:rPr sz="4650" spc="-267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250" spc="-260" dirty="0">
                <a:latin typeface="Book Antiqua"/>
                <a:cs typeface="Book Antiqua"/>
              </a:rPr>
              <a:t>e</a:t>
            </a:r>
            <a:r>
              <a:rPr sz="4650" baseline="40322" dirty="0">
                <a:solidFill>
                  <a:srgbClr val="FFFFFF"/>
                </a:solidFill>
                <a:latin typeface="Arial Rounded MT Bold"/>
                <a:cs typeface="Arial Rounded MT Bold"/>
              </a:rPr>
              <a:t>ncies</a:t>
            </a:r>
            <a:endParaRPr sz="4650" baseline="40322">
              <a:latin typeface="Arial Rounded MT Bold"/>
              <a:cs typeface="Arial Rounded MT 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128260" y="2563137"/>
            <a:ext cx="423672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(Compatible</a:t>
            </a:r>
            <a:r>
              <a:rPr sz="3100" spc="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versions)</a:t>
            </a:r>
            <a:endParaRPr sz="3100">
              <a:latin typeface="Arial Rounded MT Bold"/>
              <a:cs typeface="Arial Rounded MT 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585648" y="4466793"/>
            <a:ext cx="6125845" cy="6842125"/>
            <a:chOff x="12585648" y="4466793"/>
            <a:chExt cx="6125845" cy="684212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5648" y="4466793"/>
              <a:ext cx="6125467" cy="684176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3004483" y="6152538"/>
              <a:ext cx="5288280" cy="4246880"/>
            </a:xfrm>
            <a:custGeom>
              <a:avLst/>
              <a:gdLst/>
              <a:ahLst/>
              <a:cxnLst/>
              <a:rect l="l" t="t" r="r" b="b"/>
              <a:pathLst>
                <a:path w="5288280" h="4246880">
                  <a:moveTo>
                    <a:pt x="0" y="0"/>
                  </a:moveTo>
                  <a:lnTo>
                    <a:pt x="939102" y="1172412"/>
                  </a:lnTo>
                  <a:lnTo>
                    <a:pt x="939102" y="4193917"/>
                  </a:lnTo>
                  <a:lnTo>
                    <a:pt x="943217" y="4214295"/>
                  </a:lnTo>
                  <a:lnTo>
                    <a:pt x="954438" y="4230937"/>
                  </a:lnTo>
                  <a:lnTo>
                    <a:pt x="971079" y="4242157"/>
                  </a:lnTo>
                  <a:lnTo>
                    <a:pt x="991456" y="4246271"/>
                  </a:lnTo>
                  <a:lnTo>
                    <a:pt x="5235442" y="4246271"/>
                  </a:lnTo>
                  <a:lnTo>
                    <a:pt x="5255819" y="4242157"/>
                  </a:lnTo>
                  <a:lnTo>
                    <a:pt x="5272461" y="4230937"/>
                  </a:lnTo>
                  <a:lnTo>
                    <a:pt x="5283682" y="4214295"/>
                  </a:lnTo>
                  <a:lnTo>
                    <a:pt x="5287797" y="4193917"/>
                  </a:lnTo>
                  <a:lnTo>
                    <a:pt x="5287797" y="1064431"/>
                  </a:lnTo>
                  <a:lnTo>
                    <a:pt x="5283682" y="1044052"/>
                  </a:lnTo>
                  <a:lnTo>
                    <a:pt x="5272461" y="1027411"/>
                  </a:lnTo>
                  <a:lnTo>
                    <a:pt x="5255819" y="1016191"/>
                  </a:lnTo>
                  <a:lnTo>
                    <a:pt x="5235442" y="1012077"/>
                  </a:lnTo>
                  <a:lnTo>
                    <a:pt x="1094207" y="101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269587" y="8290711"/>
            <a:ext cx="3703320" cy="1885314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ctr">
              <a:lnSpc>
                <a:spcPts val="3629"/>
              </a:lnSpc>
              <a:spcBef>
                <a:spcPts val="3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hibernate-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validator tomcat</a:t>
            </a:r>
            <a:endParaRPr sz="3100">
              <a:latin typeface="Arial Rounded MT Bold"/>
              <a:cs typeface="Arial Rounded MT Bold"/>
            </a:endParaRPr>
          </a:p>
          <a:p>
            <a:pPr algn="ctr">
              <a:lnSpc>
                <a:spcPts val="3475"/>
              </a:lnSpc>
            </a:pP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json</a:t>
            </a:r>
            <a:endParaRPr sz="3100">
              <a:latin typeface="Arial Rounded MT Bold"/>
              <a:cs typeface="Arial Rounded MT Bold"/>
            </a:endParaRPr>
          </a:p>
          <a:p>
            <a:pPr marR="5080" algn="ctr">
              <a:lnSpc>
                <a:spcPts val="3675"/>
              </a:lnSpc>
            </a:pPr>
            <a:r>
              <a:rPr sz="3100" spc="30" dirty="0">
                <a:solidFill>
                  <a:srgbClr val="FFFFFF"/>
                </a:solidFill>
                <a:latin typeface="Arial Rounded MT Bold"/>
                <a:cs typeface="Arial Rounded MT Bold"/>
              </a:rPr>
              <a:t>…</a:t>
            </a:r>
            <a:endParaRPr sz="3100">
              <a:latin typeface="Arial Rounded MT Bold"/>
              <a:cs typeface="Arial Rounded MT Bold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5598497"/>
            <a:ext cx="12199620" cy="5172075"/>
            <a:chOff x="0" y="5598497"/>
            <a:chExt cx="12199620" cy="5172075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598497"/>
              <a:ext cx="12199155" cy="517184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14491" y="6823019"/>
              <a:ext cx="11466195" cy="2708910"/>
            </a:xfrm>
            <a:custGeom>
              <a:avLst/>
              <a:gdLst/>
              <a:ahLst/>
              <a:cxnLst/>
              <a:rect l="l" t="t" r="r" b="b"/>
              <a:pathLst>
                <a:path w="11466195" h="2708909">
                  <a:moveTo>
                    <a:pt x="11413476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2656506"/>
                  </a:lnTo>
                  <a:lnTo>
                    <a:pt x="4114" y="2676885"/>
                  </a:lnTo>
                  <a:lnTo>
                    <a:pt x="15334" y="2693526"/>
                  </a:lnTo>
                  <a:lnTo>
                    <a:pt x="31975" y="2704746"/>
                  </a:lnTo>
                  <a:lnTo>
                    <a:pt x="52354" y="2708860"/>
                  </a:lnTo>
                  <a:lnTo>
                    <a:pt x="11413476" y="2708860"/>
                  </a:lnTo>
                  <a:lnTo>
                    <a:pt x="11433852" y="2704746"/>
                  </a:lnTo>
                  <a:lnTo>
                    <a:pt x="11450494" y="2693526"/>
                  </a:lnTo>
                  <a:lnTo>
                    <a:pt x="11461715" y="2676885"/>
                  </a:lnTo>
                  <a:lnTo>
                    <a:pt x="11465830" y="2656506"/>
                  </a:lnTo>
                  <a:lnTo>
                    <a:pt x="11465830" y="52354"/>
                  </a:lnTo>
                  <a:lnTo>
                    <a:pt x="11461715" y="31975"/>
                  </a:lnTo>
                  <a:lnTo>
                    <a:pt x="11450494" y="15334"/>
                  </a:lnTo>
                  <a:lnTo>
                    <a:pt x="11433852" y="4114"/>
                  </a:lnTo>
                  <a:lnTo>
                    <a:pt x="11413476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47467" y="7128443"/>
            <a:ext cx="17575530" cy="1066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0">
              <a:lnSpc>
                <a:spcPts val="2360"/>
              </a:lnSpc>
              <a:spcBef>
                <a:spcPts val="110"/>
              </a:spcBef>
              <a:tabLst>
                <a:tab pos="6062980" algn="l"/>
              </a:tabLst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Save's</a:t>
            </a:r>
            <a:r>
              <a:rPr sz="3450" spc="-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</a:t>
            </a:r>
            <a:r>
              <a:rPr sz="3450" spc="-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developer</a:t>
            </a:r>
            <a:r>
              <a:rPr sz="3450" spc="-9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from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	</a:t>
            </a:r>
            <a:r>
              <a:rPr sz="4425" b="1" spc="-15" baseline="5273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4425" b="1" spc="-15" baseline="52730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4425" b="1" spc="-15" baseline="5273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4425" b="1" spc="-1717" baseline="52730" dirty="0">
                <a:solidFill>
                  <a:srgbClr val="009193"/>
                </a:solidFill>
                <a:latin typeface="Courier New"/>
                <a:cs typeface="Courier New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3450" spc="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of</a:t>
            </a:r>
            <a:r>
              <a:rPr sz="3450" spc="4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</a:t>
            </a:r>
            <a:endParaRPr sz="3450">
              <a:latin typeface="Arial Rounded MT Bold"/>
              <a:cs typeface="Arial Rounded MT Bold"/>
            </a:endParaRPr>
          </a:p>
          <a:p>
            <a:pPr marL="5677535">
              <a:lnSpc>
                <a:spcPts val="2020"/>
              </a:lnSpc>
            </a:pPr>
            <a:r>
              <a:rPr sz="5175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h</a:t>
            </a:r>
            <a:r>
              <a:rPr sz="5175" spc="-135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5175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v</a:t>
            </a:r>
            <a:r>
              <a:rPr sz="5175" spc="-1312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i</a:t>
            </a:r>
            <a:r>
              <a:rPr sz="2950" b="1" spc="-9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5175" spc="-1777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2950" b="1" spc="-600" dirty="0">
                <a:solidFill>
                  <a:srgbClr val="4E9192"/>
                </a:solidFill>
                <a:latin typeface="Courier New"/>
                <a:cs typeface="Courier New"/>
              </a:rPr>
              <a:t>g</a:t>
            </a:r>
            <a:r>
              <a:rPr sz="5175" spc="-2354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g</a:t>
            </a:r>
            <a:r>
              <a:rPr sz="2950" b="1" dirty="0">
                <a:solidFill>
                  <a:srgbClr val="4E9192"/>
                </a:solidFill>
                <a:latin typeface="Courier New"/>
                <a:cs typeface="Courier New"/>
              </a:rPr>
              <a:t>r</a:t>
            </a:r>
            <a:r>
              <a:rPr sz="2950" b="1" spc="-1130" dirty="0">
                <a:solidFill>
                  <a:srgbClr val="4E9192"/>
                </a:solidFill>
                <a:latin typeface="Courier New"/>
                <a:cs typeface="Courier New"/>
              </a:rPr>
              <a:t>o</a:t>
            </a:r>
            <a:r>
              <a:rPr sz="5175" spc="-150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t</a:t>
            </a:r>
            <a:r>
              <a:rPr sz="2950" b="1" spc="-1689" dirty="0">
                <a:solidFill>
                  <a:srgbClr val="4E9192"/>
                </a:solidFill>
                <a:latin typeface="Courier New"/>
                <a:cs typeface="Courier New"/>
              </a:rPr>
              <a:t>u</a:t>
            </a:r>
            <a:r>
              <a:rPr sz="5175" spc="-615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2950" b="1" spc="-509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r>
              <a:rPr sz="5175" spc="-644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2950" b="1" spc="-1355" dirty="0">
                <a:solidFill>
                  <a:srgbClr val="4E9192"/>
                </a:solidFill>
                <a:latin typeface="Courier New"/>
                <a:cs typeface="Courier New"/>
              </a:rPr>
              <a:t>I</a:t>
            </a:r>
            <a:r>
              <a:rPr sz="5175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i</a:t>
            </a:r>
            <a:r>
              <a:rPr sz="5175" spc="-2197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s</a:t>
            </a:r>
            <a:r>
              <a:rPr sz="2950" b="1" spc="-320" dirty="0">
                <a:solidFill>
                  <a:srgbClr val="4E9192"/>
                </a:solidFill>
                <a:latin typeface="Courier New"/>
                <a:cs typeface="Courier New"/>
              </a:rPr>
              <a:t>d</a:t>
            </a:r>
            <a:r>
              <a:rPr sz="5175" spc="-1364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5175" spc="-3082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2950" b="1" dirty="0">
                <a:latin typeface="Courier New"/>
                <a:cs typeface="Courier New"/>
              </a:rPr>
              <a:t>o</a:t>
            </a:r>
            <a:r>
              <a:rPr sz="2950" b="1" spc="-1515" dirty="0">
                <a:latin typeface="Courier New"/>
                <a:cs typeface="Courier New"/>
              </a:rPr>
              <a:t>r</a:t>
            </a:r>
            <a:r>
              <a:rPr sz="5175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5175" spc="-52" baseline="9661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b="1" spc="-5" dirty="0">
                <a:latin typeface="Courier New"/>
                <a:cs typeface="Courier New"/>
              </a:rPr>
              <a:t>g.springframework.boo</a:t>
            </a:r>
            <a:r>
              <a:rPr sz="2950" b="1" spc="-10" dirty="0">
                <a:latin typeface="Courier New"/>
                <a:cs typeface="Courier New"/>
              </a:rPr>
              <a:t>t</a:t>
            </a:r>
            <a:r>
              <a:rPr sz="2950" b="1" spc="-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335" dirty="0">
                <a:solidFill>
                  <a:srgbClr val="009193"/>
                </a:solidFill>
                <a:latin typeface="Courier New"/>
                <a:cs typeface="Courier New"/>
              </a:rPr>
              <a:t>/</a:t>
            </a:r>
            <a:r>
              <a:rPr sz="4650" spc="-562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s</a:t>
            </a:r>
            <a:r>
              <a:rPr sz="2950" b="1" spc="-1420" dirty="0">
                <a:solidFill>
                  <a:srgbClr val="4E9192"/>
                </a:solidFill>
                <a:latin typeface="Courier New"/>
                <a:cs typeface="Courier New"/>
              </a:rPr>
              <a:t>g</a:t>
            </a:r>
            <a:r>
              <a:rPr sz="4650" spc="-825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p</a:t>
            </a:r>
            <a:r>
              <a:rPr sz="2950" b="1" spc="-1245" dirty="0">
                <a:solidFill>
                  <a:srgbClr val="4E9192"/>
                </a:solidFill>
                <a:latin typeface="Courier New"/>
                <a:cs typeface="Courier New"/>
              </a:rPr>
              <a:t>r</a:t>
            </a:r>
            <a:r>
              <a:rPr sz="4650" spc="-217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r</a:t>
            </a:r>
            <a:r>
              <a:rPr sz="2950" b="1" spc="-1650" dirty="0">
                <a:solidFill>
                  <a:srgbClr val="4E9192"/>
                </a:solidFill>
                <a:latin typeface="Courier New"/>
                <a:cs typeface="Courier New"/>
              </a:rPr>
              <a:t>o</a:t>
            </a:r>
            <a:r>
              <a:rPr sz="4650" spc="-7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i</a:t>
            </a:r>
            <a:r>
              <a:rPr sz="4650" spc="-1642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2950" b="1" spc="-690" dirty="0">
                <a:solidFill>
                  <a:srgbClr val="4E9192"/>
                </a:solidFill>
                <a:latin typeface="Courier New"/>
                <a:cs typeface="Courier New"/>
              </a:rPr>
              <a:t>u</a:t>
            </a:r>
            <a:r>
              <a:rPr sz="4650" spc="-1904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g</a:t>
            </a:r>
            <a:r>
              <a:rPr sz="2950" b="1" spc="-515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r>
              <a:rPr sz="4650" spc="-810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-</a:t>
            </a:r>
            <a:r>
              <a:rPr sz="2950" b="1" spc="-1245" dirty="0">
                <a:solidFill>
                  <a:srgbClr val="4E9192"/>
                </a:solidFill>
                <a:latin typeface="Courier New"/>
                <a:cs typeface="Courier New"/>
              </a:rPr>
              <a:t>I</a:t>
            </a:r>
            <a:r>
              <a:rPr sz="4650" spc="-1942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w</a:t>
            </a:r>
            <a:r>
              <a:rPr sz="2950" b="1" spc="-525" dirty="0">
                <a:solidFill>
                  <a:srgbClr val="4E9192"/>
                </a:solidFill>
                <a:latin typeface="Courier New"/>
                <a:cs typeface="Courier New"/>
              </a:rPr>
              <a:t>d</a:t>
            </a:r>
            <a:r>
              <a:rPr sz="4650" spc="-2002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2950" b="1" spc="-484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4650" baseline="-17921" dirty="0">
                <a:solidFill>
                  <a:srgbClr val="FFFFFF"/>
                </a:solidFill>
                <a:latin typeface="Arial Rounded MT Bold"/>
                <a:cs typeface="Arial Rounded MT Bold"/>
              </a:rPr>
              <a:t>b</a:t>
            </a:r>
            <a:endParaRPr sz="4650" baseline="-17921">
              <a:latin typeface="Arial Rounded MT Bold"/>
              <a:cs typeface="Arial Rounded MT Bold"/>
            </a:endParaRPr>
          </a:p>
          <a:p>
            <a:pPr marL="2607310">
              <a:lnSpc>
                <a:spcPts val="3800"/>
              </a:lnSpc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individual</a:t>
            </a:r>
            <a:r>
              <a:rPr sz="3450" spc="1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d</a:t>
            </a:r>
            <a:r>
              <a:rPr sz="3450" spc="-45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pend</a:t>
            </a:r>
            <a:r>
              <a:rPr sz="3450" spc="-1605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425" b="1" spc="-270" baseline="1883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450" spc="-1914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425" b="1" baseline="1883" dirty="0">
                <a:solidFill>
                  <a:srgbClr val="4E9192"/>
                </a:solidFill>
                <a:latin typeface="Courier New"/>
                <a:cs typeface="Courier New"/>
              </a:rPr>
              <a:t>a</a:t>
            </a:r>
            <a:r>
              <a:rPr sz="4425" b="1" spc="-2475" baseline="1883" dirty="0">
                <a:solidFill>
                  <a:srgbClr val="4E9192"/>
                </a:solidFill>
                <a:latin typeface="Courier New"/>
                <a:cs typeface="Courier New"/>
              </a:rPr>
              <a:t>r</a:t>
            </a:r>
            <a:r>
              <a:rPr sz="3450" spc="-415" dirty="0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4425" b="1" spc="-2062" baseline="1883" dirty="0">
                <a:solidFill>
                  <a:srgbClr val="4E9192"/>
                </a:solidFill>
                <a:latin typeface="Courier New"/>
                <a:cs typeface="Courier New"/>
              </a:rPr>
              <a:t>t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i</a:t>
            </a:r>
            <a:r>
              <a:rPr sz="3450" spc="-1630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425" b="1" spc="-232" baseline="1883" dirty="0">
                <a:solidFill>
                  <a:srgbClr val="4E9192"/>
                </a:solidFill>
                <a:latin typeface="Courier New"/>
                <a:cs typeface="Courier New"/>
              </a:rPr>
              <a:t>i</a:t>
            </a:r>
            <a:r>
              <a:rPr sz="3450" spc="-1725" dirty="0">
                <a:solidFill>
                  <a:srgbClr val="FFFFFF"/>
                </a:solidFill>
                <a:latin typeface="Arial Rounded MT Bold"/>
                <a:cs typeface="Arial Rounded MT Bold"/>
              </a:rPr>
              <a:t>s</a:t>
            </a:r>
            <a:r>
              <a:rPr sz="4425" b="1" baseline="1883" dirty="0">
                <a:solidFill>
                  <a:srgbClr val="4E9192"/>
                </a:solidFill>
                <a:latin typeface="Courier New"/>
                <a:cs typeface="Courier New"/>
              </a:rPr>
              <a:t>factI</a:t>
            </a:r>
            <a:r>
              <a:rPr sz="4425" b="1" spc="-7" baseline="1883" dirty="0">
                <a:solidFill>
                  <a:srgbClr val="4E9192"/>
                </a:solidFill>
                <a:latin typeface="Courier New"/>
                <a:cs typeface="Courier New"/>
              </a:rPr>
              <a:t>d</a:t>
            </a:r>
            <a:r>
              <a:rPr sz="4425" b="1" baseline="1883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4425" b="1" baseline="1883" dirty="0">
                <a:latin typeface="Courier New"/>
                <a:cs typeface="Courier New"/>
              </a:rPr>
              <a:t>spring-boot-starter-</a:t>
            </a:r>
            <a:r>
              <a:rPr sz="4425" b="1" spc="-1364" baseline="1883" dirty="0">
                <a:latin typeface="Courier New"/>
                <a:cs typeface="Courier New"/>
              </a:rPr>
              <a:t>t</a:t>
            </a:r>
            <a:r>
              <a:rPr sz="4650" spc="-1200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s</a:t>
            </a:r>
            <a:r>
              <a:rPr sz="4425" b="1" spc="-1485" baseline="1883" dirty="0">
                <a:latin typeface="Courier New"/>
                <a:cs typeface="Courier New"/>
              </a:rPr>
              <a:t>e</a:t>
            </a:r>
            <a:r>
              <a:rPr sz="4650" spc="-1462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p</a:t>
            </a:r>
            <a:r>
              <a:rPr sz="4425" b="1" spc="-1222" baseline="1883" dirty="0">
                <a:latin typeface="Courier New"/>
                <a:cs typeface="Courier New"/>
              </a:rPr>
              <a:t>s</a:t>
            </a:r>
            <a:r>
              <a:rPr sz="4650" spc="-855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r</a:t>
            </a:r>
            <a:r>
              <a:rPr sz="4425" b="1" spc="-1837" baseline="1883" dirty="0">
                <a:latin typeface="Courier New"/>
                <a:cs typeface="Courier New"/>
              </a:rPr>
              <a:t>t</a:t>
            </a:r>
            <a:r>
              <a:rPr sz="4650" spc="-7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i</a:t>
            </a:r>
            <a:r>
              <a:rPr sz="4650" spc="-2279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n</a:t>
            </a:r>
            <a:r>
              <a:rPr sz="4425" b="1" spc="-390" baseline="1883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4650" spc="-2542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g</a:t>
            </a:r>
            <a:r>
              <a:rPr sz="4425" b="1" spc="-127" baseline="1883" dirty="0">
                <a:solidFill>
                  <a:srgbClr val="009193"/>
                </a:solidFill>
                <a:latin typeface="Courier New"/>
                <a:cs typeface="Courier New"/>
              </a:rPr>
              <a:t>/</a:t>
            </a:r>
            <a:r>
              <a:rPr sz="4650" spc="-1455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-</a:t>
            </a:r>
            <a:r>
              <a:rPr sz="4425" b="1" spc="-1245" baseline="1883" dirty="0">
                <a:solidFill>
                  <a:srgbClr val="4E9192"/>
                </a:solidFill>
                <a:latin typeface="Courier New"/>
                <a:cs typeface="Courier New"/>
              </a:rPr>
              <a:t>a</a:t>
            </a:r>
            <a:r>
              <a:rPr sz="4650" spc="-2595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w</a:t>
            </a:r>
            <a:r>
              <a:rPr sz="4425" b="1" spc="-157" baseline="1883" dirty="0">
                <a:solidFill>
                  <a:srgbClr val="4E9192"/>
                </a:solidFill>
                <a:latin typeface="Courier New"/>
                <a:cs typeface="Courier New"/>
              </a:rPr>
              <a:t>r</a:t>
            </a:r>
            <a:r>
              <a:rPr sz="4650" spc="-2654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425" b="1" spc="-97" baseline="1883" dirty="0">
                <a:solidFill>
                  <a:srgbClr val="4E9192"/>
                </a:solidFill>
                <a:latin typeface="Courier New"/>
                <a:cs typeface="Courier New"/>
              </a:rPr>
              <a:t>t</a:t>
            </a:r>
            <a:r>
              <a:rPr sz="4650" spc="-2857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b</a:t>
            </a:r>
            <a:r>
              <a:rPr sz="4425" b="1" spc="-15" baseline="1883" dirty="0">
                <a:solidFill>
                  <a:srgbClr val="4E9192"/>
                </a:solidFill>
                <a:latin typeface="Courier New"/>
                <a:cs typeface="Courier New"/>
              </a:rPr>
              <a:t>i</a:t>
            </a:r>
            <a:r>
              <a:rPr sz="4425" b="1" spc="-2504" baseline="1883" dirty="0">
                <a:solidFill>
                  <a:srgbClr val="4E9192"/>
                </a:solidFill>
                <a:latin typeface="Courier New"/>
                <a:cs typeface="Courier New"/>
              </a:rPr>
              <a:t>f</a:t>
            </a:r>
            <a:r>
              <a:rPr sz="4650" spc="-1679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m</a:t>
            </a:r>
            <a:r>
              <a:rPr sz="4425" b="1" spc="-1019" baseline="1883" dirty="0">
                <a:solidFill>
                  <a:srgbClr val="4E9192"/>
                </a:solidFill>
                <a:latin typeface="Courier New"/>
                <a:cs typeface="Courier New"/>
              </a:rPr>
              <a:t>a</a:t>
            </a:r>
            <a:r>
              <a:rPr sz="4650" spc="-1552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v</a:t>
            </a:r>
            <a:r>
              <a:rPr sz="4425" b="1" spc="-1260" baseline="1883" dirty="0">
                <a:solidFill>
                  <a:srgbClr val="4E9192"/>
                </a:solidFill>
                <a:latin typeface="Courier New"/>
                <a:cs typeface="Courier New"/>
              </a:rPr>
              <a:t>c</a:t>
            </a:r>
            <a:r>
              <a:rPr sz="4650" spc="-1560" baseline="-20609" dirty="0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4425" b="1" spc="-15" baseline="1883" dirty="0">
                <a:solidFill>
                  <a:srgbClr val="4E9192"/>
                </a:solidFill>
                <a:latin typeface="Courier New"/>
                <a:cs typeface="Courier New"/>
              </a:rPr>
              <a:t>tId</a:t>
            </a:r>
            <a:r>
              <a:rPr sz="4425" b="1" spc="-15" baseline="1883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4425" baseline="1883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8988" y="8667663"/>
            <a:ext cx="100711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Also,</a:t>
            </a:r>
            <a:r>
              <a:rPr sz="3450" spc="-12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makes</a:t>
            </a:r>
            <a:r>
              <a:rPr sz="3450" spc="-114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sure</a:t>
            </a:r>
            <a:r>
              <a:rPr sz="3450" spc="-1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</a:t>
            </a:r>
            <a:r>
              <a:rPr sz="3450" spc="-114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have</a:t>
            </a:r>
            <a:r>
              <a:rPr sz="3450" spc="-1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9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</a:t>
            </a:r>
            <a:r>
              <a:rPr sz="4425" b="1" spc="-1342" baseline="2636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450" spc="-1220" dirty="0">
                <a:solidFill>
                  <a:srgbClr val="FFFFFF"/>
                </a:solidFill>
                <a:latin typeface="Arial Rounded MT Bold"/>
                <a:cs typeface="Arial Rounded MT Bold"/>
              </a:rPr>
              <a:t>o</a:t>
            </a:r>
            <a:r>
              <a:rPr sz="4425" b="1" spc="-877" baseline="26365" dirty="0">
                <a:solidFill>
                  <a:srgbClr val="009193"/>
                </a:solidFill>
                <a:latin typeface="Courier New"/>
                <a:cs typeface="Courier New"/>
              </a:rPr>
              <a:t>/</a:t>
            </a:r>
            <a:r>
              <a:rPr sz="3450" spc="-2500" dirty="0">
                <a:solidFill>
                  <a:srgbClr val="FFFFFF"/>
                </a:solidFill>
                <a:latin typeface="Arial Rounded MT Bold"/>
                <a:cs typeface="Arial Rounded MT Bold"/>
              </a:rPr>
              <a:t>m</a:t>
            </a:r>
            <a:r>
              <a:rPr sz="4425" b="1" spc="-15" baseline="26365" dirty="0">
                <a:solidFill>
                  <a:srgbClr val="4E9192"/>
                </a:solidFill>
                <a:latin typeface="Courier New"/>
                <a:cs typeface="Courier New"/>
              </a:rPr>
              <a:t>d</a:t>
            </a:r>
            <a:r>
              <a:rPr sz="4425" b="1" spc="-1627" baseline="26365" dirty="0">
                <a:solidFill>
                  <a:srgbClr val="4E9192"/>
                </a:solidFill>
                <a:latin typeface="Courier New"/>
                <a:cs typeface="Courier New"/>
              </a:rPr>
              <a:t>e</a:t>
            </a:r>
            <a:r>
              <a:rPr sz="3450" spc="-1105" dirty="0">
                <a:solidFill>
                  <a:srgbClr val="FFFFFF"/>
                </a:solidFill>
                <a:latin typeface="Arial Rounded MT Bold"/>
                <a:cs typeface="Arial Rounded MT Bold"/>
              </a:rPr>
              <a:t>p</a:t>
            </a:r>
            <a:r>
              <a:rPr sz="4425" b="1" spc="-1050" baseline="26365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r>
              <a:rPr sz="3450" spc="-1380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4425" b="1" spc="-765" baseline="26365" dirty="0">
                <a:solidFill>
                  <a:srgbClr val="4E9192"/>
                </a:solidFill>
                <a:latin typeface="Courier New"/>
                <a:cs typeface="Courier New"/>
              </a:rPr>
              <a:t>e</a:t>
            </a:r>
            <a:r>
              <a:rPr sz="3450" spc="-740" dirty="0">
                <a:solidFill>
                  <a:srgbClr val="FFFFFF"/>
                </a:solidFill>
                <a:latin typeface="Arial Rounded MT Bold"/>
                <a:cs typeface="Arial Rounded MT Bold"/>
              </a:rPr>
              <a:t>t</a:t>
            </a:r>
            <a:r>
              <a:rPr sz="4425" b="1" spc="-1597" baseline="26365" dirty="0">
                <a:solidFill>
                  <a:srgbClr val="4E9192"/>
                </a:solidFill>
                <a:latin typeface="Courier New"/>
                <a:cs typeface="Courier New"/>
              </a:rPr>
              <a:t>n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</a:t>
            </a:r>
            <a:r>
              <a:rPr sz="3450" spc="-2060" dirty="0">
                <a:solidFill>
                  <a:srgbClr val="FFFFFF"/>
                </a:solidFill>
                <a:latin typeface="Arial Rounded MT Bold"/>
                <a:cs typeface="Arial Rounded MT Bold"/>
              </a:rPr>
              <a:t>b</a:t>
            </a:r>
            <a:r>
              <a:rPr sz="4425" b="1" spc="-15" baseline="26365" dirty="0">
                <a:solidFill>
                  <a:srgbClr val="4E9192"/>
                </a:solidFill>
                <a:latin typeface="Courier New"/>
                <a:cs typeface="Courier New"/>
              </a:rPr>
              <a:t>d</a:t>
            </a:r>
            <a:r>
              <a:rPr sz="4425" b="1" spc="-2354" baseline="26365" dirty="0">
                <a:solidFill>
                  <a:srgbClr val="4E9192"/>
                </a:solidFill>
                <a:latin typeface="Courier New"/>
                <a:cs typeface="Courier New"/>
              </a:rPr>
              <a:t>e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l</a:t>
            </a:r>
            <a:r>
              <a:rPr sz="3450" spc="-1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425" b="1" spc="-15" baseline="26365" dirty="0">
                <a:solidFill>
                  <a:srgbClr val="4E9192"/>
                </a:solidFill>
                <a:latin typeface="Courier New"/>
                <a:cs typeface="Courier New"/>
              </a:rPr>
              <a:t>n</a:t>
            </a:r>
            <a:r>
              <a:rPr sz="4425" b="1" spc="-1904" baseline="26365" dirty="0">
                <a:solidFill>
                  <a:srgbClr val="4E9192"/>
                </a:solidFill>
                <a:latin typeface="Courier New"/>
                <a:cs typeface="Courier New"/>
              </a:rPr>
              <a:t>c</a:t>
            </a:r>
            <a:r>
              <a:rPr sz="3450" spc="-630" dirty="0">
                <a:solidFill>
                  <a:srgbClr val="FFFFFF"/>
                </a:solidFill>
                <a:latin typeface="Arial Rounded MT Bold"/>
                <a:cs typeface="Arial Rounded MT Bold"/>
              </a:rPr>
              <a:t>v</a:t>
            </a:r>
            <a:r>
              <a:rPr sz="4425" b="1" spc="-1829" baseline="26365" dirty="0">
                <a:solidFill>
                  <a:srgbClr val="4E9192"/>
                </a:solidFill>
                <a:latin typeface="Courier New"/>
                <a:cs typeface="Courier New"/>
              </a:rPr>
              <a:t>y</a:t>
            </a:r>
            <a:r>
              <a:rPr sz="3450" spc="-860" dirty="0">
                <a:solidFill>
                  <a:srgbClr val="FFFFFF"/>
                </a:solidFill>
                <a:latin typeface="Arial Rounded MT Bold"/>
                <a:cs typeface="Arial Rounded MT Bold"/>
              </a:rPr>
              <a:t>e</a:t>
            </a:r>
            <a:r>
              <a:rPr sz="4425" b="1" spc="-1417" baseline="2636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3450" spc="-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r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sions</a:t>
            </a:r>
            <a:endParaRPr sz="3450">
              <a:latin typeface="Arial Rounded MT Bold"/>
              <a:cs typeface="Arial Rounded MT Bold"/>
            </a:endParaRPr>
          </a:p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0238" y="4452846"/>
            <a:ext cx="3264489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5131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Java</a:t>
            </a:r>
            <a:r>
              <a:rPr spc="-160" dirty="0"/>
              <a:t> </a:t>
            </a:r>
            <a:r>
              <a:rPr dirty="0"/>
              <a:t>Source</a:t>
            </a:r>
            <a:r>
              <a:rPr spc="-155" dirty="0"/>
              <a:t> </a:t>
            </a:r>
            <a:r>
              <a:rPr spc="-55" dirty="0"/>
              <a:t>Code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2264" y="631747"/>
            <a:ext cx="16660494" cy="7169784"/>
            <a:chOff x="672264" y="631747"/>
            <a:chExt cx="16660494" cy="716978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856" y="2617003"/>
              <a:ext cx="9165244" cy="49018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264" y="2522766"/>
              <a:ext cx="9458429" cy="52787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3513" y="631747"/>
              <a:ext cx="10178682" cy="71406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72349" y="2225413"/>
              <a:ext cx="9341485" cy="3939540"/>
            </a:xfrm>
            <a:custGeom>
              <a:avLst/>
              <a:gdLst/>
              <a:ahLst/>
              <a:cxnLst/>
              <a:rect l="l" t="t" r="r" b="b"/>
              <a:pathLst>
                <a:path w="9341485" h="3939540">
                  <a:moveTo>
                    <a:pt x="9283419" y="0"/>
                  </a:moveTo>
                  <a:lnTo>
                    <a:pt x="383822" y="0"/>
                  </a:lnTo>
                  <a:lnTo>
                    <a:pt x="361433" y="4534"/>
                  </a:lnTo>
                  <a:lnTo>
                    <a:pt x="343124" y="16891"/>
                  </a:lnTo>
                  <a:lnTo>
                    <a:pt x="330767" y="35199"/>
                  </a:lnTo>
                  <a:lnTo>
                    <a:pt x="326232" y="57589"/>
                  </a:lnTo>
                  <a:lnTo>
                    <a:pt x="326232" y="2575837"/>
                  </a:lnTo>
                  <a:lnTo>
                    <a:pt x="0" y="3939343"/>
                  </a:lnTo>
                  <a:lnTo>
                    <a:pt x="489513" y="2910579"/>
                  </a:lnTo>
                  <a:lnTo>
                    <a:pt x="9283419" y="2910579"/>
                  </a:lnTo>
                  <a:lnTo>
                    <a:pt x="9305811" y="2906096"/>
                  </a:lnTo>
                  <a:lnTo>
                    <a:pt x="9324120" y="2893851"/>
                  </a:lnTo>
                  <a:lnTo>
                    <a:pt x="9336475" y="2875655"/>
                  </a:lnTo>
                  <a:lnTo>
                    <a:pt x="9341009" y="2853316"/>
                  </a:lnTo>
                  <a:lnTo>
                    <a:pt x="9341009" y="57589"/>
                  </a:lnTo>
                  <a:lnTo>
                    <a:pt x="9336475" y="35199"/>
                  </a:lnTo>
                  <a:lnTo>
                    <a:pt x="9324120" y="16891"/>
                  </a:lnTo>
                  <a:lnTo>
                    <a:pt x="9305811" y="4534"/>
                  </a:lnTo>
                  <a:lnTo>
                    <a:pt x="9283419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96474" y="2772555"/>
            <a:ext cx="8420100" cy="17805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Main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class</a:t>
            </a:r>
            <a:endParaRPr sz="39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Arial Rounded MT Bold"/>
              <a:cs typeface="Arial Rounded MT Bold"/>
            </a:endParaRPr>
          </a:p>
          <a:p>
            <a:pPr marR="1905" algn="ctr">
              <a:lnSpc>
                <a:spcPct val="100000"/>
              </a:lnSpc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Created</a:t>
            </a:r>
            <a:r>
              <a:rPr sz="3950" spc="-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by</a:t>
            </a:r>
            <a:r>
              <a:rPr sz="3950" spc="-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950" spc="-8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Initializr</a:t>
            </a:r>
            <a:endParaRPr sz="3950">
              <a:latin typeface="Arial Rounded MT Bold"/>
              <a:cs typeface="Arial Rounded MT 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952427" y="5689577"/>
            <a:ext cx="10807700" cy="4036695"/>
            <a:chOff x="8952427" y="5689577"/>
            <a:chExt cx="10807700" cy="403669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2427" y="5689577"/>
              <a:ext cx="10807262" cy="40365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71262" y="6701227"/>
              <a:ext cx="9970135" cy="1999614"/>
            </a:xfrm>
            <a:custGeom>
              <a:avLst/>
              <a:gdLst/>
              <a:ahLst/>
              <a:cxnLst/>
              <a:rect l="l" t="t" r="r" b="b"/>
              <a:pathLst>
                <a:path w="9970135" h="1999615">
                  <a:moveTo>
                    <a:pt x="9912003" y="0"/>
                  </a:moveTo>
                  <a:lnTo>
                    <a:pt x="1012403" y="0"/>
                  </a:lnTo>
                  <a:lnTo>
                    <a:pt x="990013" y="4534"/>
                  </a:lnTo>
                  <a:lnTo>
                    <a:pt x="971705" y="16891"/>
                  </a:lnTo>
                  <a:lnTo>
                    <a:pt x="959348" y="35199"/>
                  </a:lnTo>
                  <a:lnTo>
                    <a:pt x="954813" y="57589"/>
                  </a:lnTo>
                  <a:lnTo>
                    <a:pt x="954813" y="397893"/>
                  </a:lnTo>
                  <a:lnTo>
                    <a:pt x="0" y="512745"/>
                  </a:lnTo>
                  <a:lnTo>
                    <a:pt x="954813" y="627598"/>
                  </a:lnTo>
                  <a:lnTo>
                    <a:pt x="954813" y="1941694"/>
                  </a:lnTo>
                  <a:lnTo>
                    <a:pt x="959348" y="1964085"/>
                  </a:lnTo>
                  <a:lnTo>
                    <a:pt x="971705" y="1982393"/>
                  </a:lnTo>
                  <a:lnTo>
                    <a:pt x="990014" y="1994750"/>
                  </a:lnTo>
                  <a:lnTo>
                    <a:pt x="1012403" y="1999284"/>
                  </a:lnTo>
                  <a:lnTo>
                    <a:pt x="9912003" y="1999284"/>
                  </a:lnTo>
                  <a:lnTo>
                    <a:pt x="9934396" y="1994750"/>
                  </a:lnTo>
                  <a:lnTo>
                    <a:pt x="9952704" y="1982393"/>
                  </a:lnTo>
                  <a:lnTo>
                    <a:pt x="9965060" y="1964084"/>
                  </a:lnTo>
                  <a:lnTo>
                    <a:pt x="9969593" y="1941694"/>
                  </a:lnTo>
                  <a:lnTo>
                    <a:pt x="9969593" y="57589"/>
                  </a:lnTo>
                  <a:lnTo>
                    <a:pt x="9965058" y="35199"/>
                  </a:lnTo>
                  <a:lnTo>
                    <a:pt x="9952700" y="16891"/>
                  </a:lnTo>
                  <a:lnTo>
                    <a:pt x="9934391" y="4534"/>
                  </a:lnTo>
                  <a:lnTo>
                    <a:pt x="9912003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096909" y="7086560"/>
            <a:ext cx="7481570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562100" marR="5080" indent="-1550035">
              <a:lnSpc>
                <a:spcPts val="4530"/>
              </a:lnSpc>
              <a:spcBef>
                <a:spcPts val="420"/>
              </a:spcBef>
            </a:pP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RestController</a:t>
            </a:r>
            <a:r>
              <a:rPr sz="3950" spc="-9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that</a:t>
            </a:r>
            <a:r>
              <a:rPr sz="3950" spc="-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we</a:t>
            </a:r>
            <a:r>
              <a:rPr sz="3950" spc="-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created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an</a:t>
            </a:r>
            <a:r>
              <a:rPr sz="395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earlier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video</a:t>
            </a:r>
            <a:endParaRPr sz="39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9722" y="2466170"/>
            <a:ext cx="17004665" cy="6002655"/>
            <a:chOff x="1389722" y="2466170"/>
            <a:chExt cx="17004665" cy="6002655"/>
          </a:xfrm>
        </p:grpSpPr>
        <p:sp>
          <p:nvSpPr>
            <p:cNvPr id="3" name="object 3"/>
            <p:cNvSpPr/>
            <p:nvPr/>
          </p:nvSpPr>
          <p:spPr>
            <a:xfrm>
              <a:off x="1567727" y="2581349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0" y="0"/>
                  </a:moveTo>
                  <a:lnTo>
                    <a:pt x="16648262" y="0"/>
                  </a:lnTo>
                  <a:lnTo>
                    <a:pt x="16648262" y="5541716"/>
                  </a:lnTo>
                  <a:lnTo>
                    <a:pt x="0" y="554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722" y="2466170"/>
              <a:ext cx="17004267" cy="60024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20758" y="3515988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import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4214" y="3515988"/>
            <a:ext cx="1382458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org.springframework.boot.SpringApplication; org.springframework.boot.autoconfigure.SpringBootApplication;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758" y="4866732"/>
            <a:ext cx="794258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4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MycoolappApplication</a:t>
            </a:r>
            <a:r>
              <a:rPr sz="2950" b="1" spc="-30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6217477"/>
            <a:ext cx="86207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spc="-2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main(String[]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spc="-10" dirty="0">
                <a:latin typeface="Courier New"/>
                <a:cs typeface="Courier New"/>
              </a:rPr>
              <a:t>args)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4661" y="6667724"/>
            <a:ext cx="126917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latin typeface="Courier New"/>
                <a:cs typeface="Courier New"/>
              </a:rPr>
              <a:t>SpringApplication.run(MycoolappApplication.class,</a:t>
            </a:r>
            <a:r>
              <a:rPr sz="2950" b="1" spc="-229" dirty="0">
                <a:latin typeface="Courier New"/>
                <a:cs typeface="Courier New"/>
              </a:rPr>
              <a:t> </a:t>
            </a:r>
            <a:r>
              <a:rPr sz="2950" b="1" spc="-10" dirty="0">
                <a:latin typeface="Courier New"/>
                <a:cs typeface="Courier New"/>
              </a:rPr>
              <a:t>args);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7710" y="7117972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0758" y="7568220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4165" y="1891604"/>
            <a:ext cx="10803890" cy="120205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950" b="1" dirty="0">
                <a:latin typeface="Arial"/>
                <a:cs typeface="Arial"/>
              </a:rPr>
              <a:t>File: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-10" dirty="0">
                <a:latin typeface="Arial"/>
                <a:cs typeface="Arial"/>
              </a:rPr>
              <a:t>MycoolappApplication.java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58750">
              <a:lnSpc>
                <a:spcPct val="100000"/>
              </a:lnSpc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-10" dirty="0">
                <a:latin typeface="Courier New"/>
                <a:cs typeface="Courier New"/>
              </a:rPr>
              <a:t>com.luv2code.springboot.demo.mycoolapp;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5131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Java</a:t>
            </a:r>
            <a:r>
              <a:rPr spc="-160" dirty="0"/>
              <a:t> </a:t>
            </a:r>
            <a:r>
              <a:rPr dirty="0"/>
              <a:t>Source</a:t>
            </a:r>
            <a:r>
              <a:rPr spc="-155" dirty="0"/>
              <a:t> </a:t>
            </a:r>
            <a:r>
              <a:rPr spc="-55" dirty="0"/>
              <a:t>Code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7764059" y="3235866"/>
            <a:ext cx="11920855" cy="6863715"/>
            <a:chOff x="6529411" y="3291405"/>
            <a:chExt cx="11920855" cy="686371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9411" y="3291405"/>
              <a:ext cx="11920778" cy="68631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948246" y="4833045"/>
              <a:ext cx="11083290" cy="3766185"/>
            </a:xfrm>
            <a:custGeom>
              <a:avLst/>
              <a:gdLst/>
              <a:ahLst/>
              <a:cxnLst/>
              <a:rect l="l" t="t" r="r" b="b"/>
              <a:pathLst>
                <a:path w="11083290" h="3766184">
                  <a:moveTo>
                    <a:pt x="11025844" y="0"/>
                  </a:moveTo>
                  <a:lnTo>
                    <a:pt x="1488502" y="0"/>
                  </a:lnTo>
                  <a:lnTo>
                    <a:pt x="1466112" y="4534"/>
                  </a:lnTo>
                  <a:lnTo>
                    <a:pt x="1447803" y="16891"/>
                  </a:lnTo>
                  <a:lnTo>
                    <a:pt x="1435446" y="35200"/>
                  </a:lnTo>
                  <a:lnTo>
                    <a:pt x="1430912" y="57589"/>
                  </a:lnTo>
                  <a:lnTo>
                    <a:pt x="1430912" y="272897"/>
                  </a:lnTo>
                  <a:lnTo>
                    <a:pt x="0" y="387422"/>
                  </a:lnTo>
                  <a:lnTo>
                    <a:pt x="1430912" y="502275"/>
                  </a:lnTo>
                  <a:lnTo>
                    <a:pt x="1430912" y="3708656"/>
                  </a:lnTo>
                  <a:lnTo>
                    <a:pt x="1435446" y="3730995"/>
                  </a:lnTo>
                  <a:lnTo>
                    <a:pt x="1447803" y="3749192"/>
                  </a:lnTo>
                  <a:lnTo>
                    <a:pt x="1466112" y="3761436"/>
                  </a:lnTo>
                  <a:lnTo>
                    <a:pt x="1488502" y="3765919"/>
                  </a:lnTo>
                  <a:lnTo>
                    <a:pt x="11025844" y="3765919"/>
                  </a:lnTo>
                  <a:lnTo>
                    <a:pt x="11048181" y="3761436"/>
                  </a:lnTo>
                  <a:lnTo>
                    <a:pt x="11066378" y="3749191"/>
                  </a:lnTo>
                  <a:lnTo>
                    <a:pt x="11078625" y="3730995"/>
                  </a:lnTo>
                  <a:lnTo>
                    <a:pt x="11083109" y="3708656"/>
                  </a:lnTo>
                  <a:lnTo>
                    <a:pt x="11083109" y="57589"/>
                  </a:lnTo>
                  <a:lnTo>
                    <a:pt x="11078625" y="35200"/>
                  </a:lnTo>
                  <a:lnTo>
                    <a:pt x="11066378" y="16891"/>
                  </a:lnTo>
                  <a:lnTo>
                    <a:pt x="11048181" y="4534"/>
                  </a:lnTo>
                  <a:lnTo>
                    <a:pt x="11025844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217293" y="5233213"/>
            <a:ext cx="197167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Enables</a:t>
            </a:r>
            <a:endParaRPr sz="395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93776" y="6385010"/>
            <a:ext cx="47072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425" b="1" spc="-1350" baseline="43314" dirty="0">
                <a:latin typeface="Courier New"/>
                <a:cs typeface="Courier New"/>
              </a:rPr>
              <a:t>{</a:t>
            </a:r>
            <a:r>
              <a:rPr sz="3950" spc="10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3950" spc="15" dirty="0">
                <a:solidFill>
                  <a:srgbClr val="FFFFFF"/>
                </a:solidFill>
                <a:latin typeface="Arial Rounded MT Bold"/>
                <a:cs typeface="Arial Rounded MT Bold"/>
              </a:rPr>
              <a:t>uto</a:t>
            </a:r>
            <a:r>
              <a:rPr sz="3950" spc="-7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configuration</a:t>
            </a:r>
            <a:endParaRPr sz="3950">
              <a:latin typeface="Arial Rounded MT Bold"/>
              <a:cs typeface="Arial Rounded MT 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04777" y="6960909"/>
            <a:ext cx="52038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Component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scanning</a:t>
            </a:r>
            <a:endParaRPr sz="3950">
              <a:latin typeface="Arial Rounded MT Bold"/>
              <a:cs typeface="Arial Rounded MT 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69709" y="7536808"/>
            <a:ext cx="588200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Additional</a:t>
            </a:r>
            <a:r>
              <a:rPr sz="3950" spc="-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configuration</a:t>
            </a:r>
            <a:endParaRPr sz="3950">
              <a:latin typeface="Arial Rounded MT Bold"/>
              <a:cs typeface="Arial Rounded MT 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0195" y="3977590"/>
            <a:ext cx="16947742" cy="5600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1664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Practical</a:t>
            </a:r>
            <a:r>
              <a:rPr spc="105" dirty="0"/>
              <a:t> </a:t>
            </a:r>
            <a:r>
              <a:rPr spc="-95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259482"/>
            <a:ext cx="105460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Introduction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development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25523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4123299"/>
            <a:ext cx="56286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Not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15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29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Z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reference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611905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5987117"/>
            <a:ext cx="140074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complete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reference,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u="sng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Spring</a:t>
            </a:r>
            <a:r>
              <a:rPr sz="4250" u="sng" spc="-35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 </a:t>
            </a:r>
            <a:r>
              <a:rPr sz="4250" u="sng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Boot</a:t>
            </a:r>
            <a:r>
              <a:rPr sz="4250" u="sng" spc="-35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 </a:t>
            </a:r>
            <a:r>
              <a:rPr sz="4250" u="sng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Reference</a:t>
            </a:r>
            <a:r>
              <a:rPr sz="4250" u="sng" spc="-35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 </a:t>
            </a:r>
            <a:r>
              <a:rPr sz="4250" u="sng" spc="-10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Manual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661" y="7625042"/>
            <a:ext cx="16515497" cy="11772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03410" y="7756697"/>
            <a:ext cx="1178941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10" dirty="0">
                <a:solidFill>
                  <a:srgbClr val="FFFFFF"/>
                </a:solidFill>
                <a:latin typeface="Arial"/>
                <a:cs typeface="Arial"/>
              </a:rPr>
              <a:t>https://spring.io/projects/spring-</a:t>
            </a:r>
            <a:r>
              <a:rPr sz="5250" b="1" spc="-20" dirty="0">
                <a:solidFill>
                  <a:srgbClr val="FFFFFF"/>
                </a:solidFill>
                <a:latin typeface="Arial"/>
                <a:cs typeface="Arial"/>
              </a:rPr>
              <a:t>boot</a:t>
            </a:r>
            <a:endParaRPr sz="5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6247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Annotations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6146" y="3581042"/>
            <a:ext cx="18060670" cy="930910"/>
            <a:chOff x="1026146" y="3581042"/>
            <a:chExt cx="18060670" cy="930910"/>
          </a:xfrm>
        </p:grpSpPr>
        <p:sp>
          <p:nvSpPr>
            <p:cNvPr id="4" name="object 4"/>
            <p:cNvSpPr/>
            <p:nvPr/>
          </p:nvSpPr>
          <p:spPr>
            <a:xfrm>
              <a:off x="1026146" y="3581042"/>
              <a:ext cx="7143115" cy="930910"/>
            </a:xfrm>
            <a:custGeom>
              <a:avLst/>
              <a:gdLst/>
              <a:ahLst/>
              <a:cxnLst/>
              <a:rect l="l" t="t" r="r" b="b"/>
              <a:pathLst>
                <a:path w="7143115" h="930910">
                  <a:moveTo>
                    <a:pt x="7142768" y="0"/>
                  </a:moveTo>
                  <a:lnTo>
                    <a:pt x="0" y="0"/>
                  </a:lnTo>
                  <a:lnTo>
                    <a:pt x="0" y="930357"/>
                  </a:lnTo>
                  <a:lnTo>
                    <a:pt x="7142768" y="930357"/>
                  </a:lnTo>
                  <a:lnTo>
                    <a:pt x="7142768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508" y="3863756"/>
              <a:ext cx="2335007" cy="3769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68915" y="3581042"/>
              <a:ext cx="10918190" cy="930910"/>
            </a:xfrm>
            <a:custGeom>
              <a:avLst/>
              <a:gdLst/>
              <a:ahLst/>
              <a:cxnLst/>
              <a:rect l="l" t="t" r="r" b="b"/>
              <a:pathLst>
                <a:path w="10918190" h="930910">
                  <a:moveTo>
                    <a:pt x="10917698" y="0"/>
                  </a:moveTo>
                  <a:lnTo>
                    <a:pt x="0" y="0"/>
                  </a:lnTo>
                  <a:lnTo>
                    <a:pt x="0" y="930357"/>
                  </a:lnTo>
                  <a:lnTo>
                    <a:pt x="10917698" y="930357"/>
                  </a:lnTo>
                  <a:lnTo>
                    <a:pt x="10917698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8940" y="3863756"/>
              <a:ext cx="2408303" cy="46071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4982" y="5151675"/>
            <a:ext cx="6334885" cy="4293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8591" y="5141204"/>
            <a:ext cx="10449943" cy="4607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64313" y="6785133"/>
            <a:ext cx="3696222" cy="42930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387179" y="6523361"/>
            <a:ext cx="10314305" cy="963930"/>
            <a:chOff x="8387179" y="6523361"/>
            <a:chExt cx="10314305" cy="96393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8592" y="6523361"/>
              <a:ext cx="10282409" cy="4607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7179" y="7025964"/>
              <a:ext cx="7853164" cy="46071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64313" y="8418591"/>
            <a:ext cx="3696222" cy="42930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87179" y="8135877"/>
            <a:ext cx="6816546" cy="46071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339846" y="8167290"/>
            <a:ext cx="1319331" cy="37695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97650" y="8680363"/>
            <a:ext cx="7811280" cy="460718"/>
          </a:xfrm>
          <a:prstGeom prst="rect">
            <a:avLst/>
          </a:prstGeom>
        </p:spPr>
      </p:pic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020911" y="3575807"/>
          <a:ext cx="18060035" cy="5826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1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0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345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Annotation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345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3450" b="1" spc="-10" dirty="0">
                          <a:latin typeface="Courier New"/>
                          <a:cs typeface="Courier New"/>
                        </a:rPr>
                        <a:t>@EnableAutoConfiguration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Enables</a:t>
                      </a:r>
                      <a:r>
                        <a:rPr sz="34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Boot's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 auto-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configuration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 support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1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3450" b="1" spc="-10" dirty="0">
                          <a:latin typeface="Courier New"/>
                          <a:cs typeface="Courier New"/>
                        </a:rPr>
                        <a:t>@ComponentScan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760" marR="382270">
                        <a:lnSpc>
                          <a:spcPts val="3960"/>
                        </a:lnSpc>
                        <a:spcBef>
                          <a:spcPts val="2460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Enables</a:t>
                      </a:r>
                      <a:r>
                        <a:rPr sz="34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component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scanning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current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package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Also recursively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scans 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sub-packages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31242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1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3450" b="1" spc="-10" dirty="0">
                          <a:latin typeface="Courier New"/>
                          <a:cs typeface="Courier New"/>
                        </a:rPr>
                        <a:t>@Configuration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34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register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extra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beans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-10" dirty="0">
                          <a:latin typeface="Courier New"/>
                          <a:cs typeface="Courier New"/>
                        </a:rPr>
                        <a:t>@Bean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  <a:p>
                      <a:pPr marL="23876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34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import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configuration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classes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5654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866854" y="2228069"/>
            <a:ext cx="179825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4250" b="1" dirty="0">
                <a:latin typeface="Courier New"/>
                <a:cs typeface="Courier New"/>
              </a:rPr>
              <a:t>@SpringBootApplication</a:t>
            </a:r>
            <a:r>
              <a:rPr sz="4250" b="1" spc="-146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composed</a:t>
            </a:r>
            <a:r>
              <a:rPr sz="4250" spc="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following</a:t>
            </a:r>
            <a:r>
              <a:rPr sz="4250" spc="4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annotations: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6247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Annotations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6146" y="3581042"/>
            <a:ext cx="18060670" cy="930910"/>
            <a:chOff x="1026146" y="3581042"/>
            <a:chExt cx="18060670" cy="930910"/>
          </a:xfrm>
        </p:grpSpPr>
        <p:sp>
          <p:nvSpPr>
            <p:cNvPr id="4" name="object 4"/>
            <p:cNvSpPr/>
            <p:nvPr/>
          </p:nvSpPr>
          <p:spPr>
            <a:xfrm>
              <a:off x="1026146" y="3581042"/>
              <a:ext cx="7143115" cy="930910"/>
            </a:xfrm>
            <a:custGeom>
              <a:avLst/>
              <a:gdLst/>
              <a:ahLst/>
              <a:cxnLst/>
              <a:rect l="l" t="t" r="r" b="b"/>
              <a:pathLst>
                <a:path w="7143115" h="930910">
                  <a:moveTo>
                    <a:pt x="7142768" y="0"/>
                  </a:moveTo>
                  <a:lnTo>
                    <a:pt x="0" y="0"/>
                  </a:lnTo>
                  <a:lnTo>
                    <a:pt x="0" y="930357"/>
                  </a:lnTo>
                  <a:lnTo>
                    <a:pt x="7142768" y="930357"/>
                  </a:lnTo>
                  <a:lnTo>
                    <a:pt x="7142768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508" y="3863756"/>
              <a:ext cx="2335007" cy="3769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68915" y="3581042"/>
              <a:ext cx="10918190" cy="930910"/>
            </a:xfrm>
            <a:custGeom>
              <a:avLst/>
              <a:gdLst/>
              <a:ahLst/>
              <a:cxnLst/>
              <a:rect l="l" t="t" r="r" b="b"/>
              <a:pathLst>
                <a:path w="10918190" h="930910">
                  <a:moveTo>
                    <a:pt x="10917698" y="0"/>
                  </a:moveTo>
                  <a:lnTo>
                    <a:pt x="0" y="0"/>
                  </a:lnTo>
                  <a:lnTo>
                    <a:pt x="0" y="930357"/>
                  </a:lnTo>
                  <a:lnTo>
                    <a:pt x="10917698" y="930357"/>
                  </a:lnTo>
                  <a:lnTo>
                    <a:pt x="10917698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8940" y="3863756"/>
              <a:ext cx="2408303" cy="46071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4313" y="6785133"/>
            <a:ext cx="3696222" cy="4293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4313" y="8418591"/>
            <a:ext cx="3696222" cy="42930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444982" y="5141204"/>
            <a:ext cx="17423765" cy="4733925"/>
            <a:chOff x="1444982" y="5141204"/>
            <a:chExt cx="17423765" cy="473392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982" y="5151675"/>
              <a:ext cx="6334885" cy="42930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8592" y="5141204"/>
              <a:ext cx="10449943" cy="46071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63674" y="6138551"/>
              <a:ext cx="10795" cy="3275329"/>
            </a:xfrm>
            <a:custGeom>
              <a:avLst/>
              <a:gdLst/>
              <a:ahLst/>
              <a:cxnLst/>
              <a:rect l="l" t="t" r="r" b="b"/>
              <a:pathLst>
                <a:path w="10795" h="3275329">
                  <a:moveTo>
                    <a:pt x="10464" y="0"/>
                  </a:moveTo>
                  <a:lnTo>
                    <a:pt x="0" y="0"/>
                  </a:lnTo>
                  <a:lnTo>
                    <a:pt x="0" y="1632381"/>
                  </a:lnTo>
                  <a:lnTo>
                    <a:pt x="0" y="1642859"/>
                  </a:lnTo>
                  <a:lnTo>
                    <a:pt x="0" y="3275241"/>
                  </a:lnTo>
                  <a:lnTo>
                    <a:pt x="10464" y="3275241"/>
                  </a:lnTo>
                  <a:lnTo>
                    <a:pt x="10464" y="1642859"/>
                  </a:lnTo>
                  <a:lnTo>
                    <a:pt x="10464" y="1632381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769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8592" y="6523361"/>
              <a:ext cx="10282409" cy="4607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7179" y="7025964"/>
              <a:ext cx="7853164" cy="4607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7179" y="8135878"/>
              <a:ext cx="6816546" cy="4607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39847" y="8167290"/>
              <a:ext cx="1319331" cy="3769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7650" y="8680363"/>
              <a:ext cx="7811280" cy="4607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6630" y="5491824"/>
              <a:ext cx="11303320" cy="438311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6854" y="2228069"/>
            <a:ext cx="179825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77850" algn="l"/>
                <a:tab pos="578485" algn="l"/>
              </a:tabLst>
            </a:pPr>
            <a:r>
              <a:rPr sz="4250" b="1" dirty="0">
                <a:latin typeface="Courier New"/>
                <a:cs typeface="Courier New"/>
              </a:rPr>
              <a:t>@SpringBootApplication</a:t>
            </a:r>
            <a:r>
              <a:rPr sz="4250" b="1" spc="-146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composed</a:t>
            </a:r>
            <a:r>
              <a:rPr sz="4250" spc="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following</a:t>
            </a:r>
            <a:r>
              <a:rPr sz="4250" spc="4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annotations: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55465" y="6568458"/>
            <a:ext cx="10466070" cy="2216150"/>
          </a:xfrm>
          <a:custGeom>
            <a:avLst/>
            <a:gdLst/>
            <a:ahLst/>
            <a:cxnLst/>
            <a:rect l="l" t="t" r="r" b="b"/>
            <a:pathLst>
              <a:path w="10466069" h="2216150">
                <a:moveTo>
                  <a:pt x="10408055" y="0"/>
                </a:moveTo>
                <a:lnTo>
                  <a:pt x="1508461" y="0"/>
                </a:lnTo>
                <a:lnTo>
                  <a:pt x="1486071" y="4534"/>
                </a:lnTo>
                <a:lnTo>
                  <a:pt x="1467763" y="16891"/>
                </a:lnTo>
                <a:lnTo>
                  <a:pt x="1455406" y="35200"/>
                </a:lnTo>
                <a:lnTo>
                  <a:pt x="1450872" y="57589"/>
                </a:lnTo>
                <a:lnTo>
                  <a:pt x="1450872" y="942052"/>
                </a:lnTo>
                <a:lnTo>
                  <a:pt x="0" y="1056578"/>
                </a:lnTo>
                <a:lnTo>
                  <a:pt x="1450872" y="1171430"/>
                </a:lnTo>
                <a:lnTo>
                  <a:pt x="1450872" y="2158638"/>
                </a:lnTo>
                <a:lnTo>
                  <a:pt x="1455406" y="2180977"/>
                </a:lnTo>
                <a:lnTo>
                  <a:pt x="1467763" y="2199173"/>
                </a:lnTo>
                <a:lnTo>
                  <a:pt x="1486071" y="2211417"/>
                </a:lnTo>
                <a:lnTo>
                  <a:pt x="1508461" y="2215901"/>
                </a:lnTo>
                <a:lnTo>
                  <a:pt x="10408055" y="2215901"/>
                </a:lnTo>
                <a:lnTo>
                  <a:pt x="10430447" y="2211417"/>
                </a:lnTo>
                <a:lnTo>
                  <a:pt x="10448756" y="2199173"/>
                </a:lnTo>
                <a:lnTo>
                  <a:pt x="10461111" y="2180977"/>
                </a:lnTo>
                <a:lnTo>
                  <a:pt x="10465645" y="2158638"/>
                </a:lnTo>
                <a:lnTo>
                  <a:pt x="10465645" y="57589"/>
                </a:lnTo>
                <a:lnTo>
                  <a:pt x="10461111" y="35200"/>
                </a:lnTo>
                <a:lnTo>
                  <a:pt x="10448756" y="16891"/>
                </a:lnTo>
                <a:lnTo>
                  <a:pt x="10430447" y="4534"/>
                </a:lnTo>
                <a:lnTo>
                  <a:pt x="10408055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20911" y="3575807"/>
          <a:ext cx="18060035" cy="5837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1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0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345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Annotation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345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3450" b="1" spc="-10" dirty="0">
                          <a:latin typeface="Courier New"/>
                          <a:cs typeface="Courier New"/>
                        </a:rPr>
                        <a:t>@EnableAutoConfiguration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Enables</a:t>
                      </a:r>
                      <a:r>
                        <a:rPr sz="34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Boot's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 auto-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configuration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 support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1950">
                <a:tc gridSpan="2">
                  <a:txBody>
                    <a:bodyPr/>
                    <a:lstStyle/>
                    <a:p>
                      <a:pPr marL="1727200">
                        <a:lnSpc>
                          <a:spcPts val="3800"/>
                        </a:lnSpc>
                        <a:spcBef>
                          <a:spcPts val="2175"/>
                        </a:spcBef>
                        <a:tabLst>
                          <a:tab pos="7381875" algn="l"/>
                        </a:tabLst>
                      </a:pPr>
                      <a:r>
                        <a:rPr sz="5175" b="1" spc="-15" baseline="-28985" dirty="0">
                          <a:latin typeface="Courier New"/>
                          <a:cs typeface="Courier New"/>
                        </a:rPr>
                        <a:t>@ComponentScan</a:t>
                      </a:r>
                      <a:r>
                        <a:rPr sz="5175" b="1" baseline="-28985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Enables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component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scanning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current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package</a:t>
                      </a:r>
                      <a:endParaRPr sz="3450">
                        <a:latin typeface="Arial"/>
                        <a:cs typeface="Arial"/>
                      </a:endParaRPr>
                    </a:p>
                    <a:p>
                      <a:pPr marL="7381875">
                        <a:lnSpc>
                          <a:spcPts val="4010"/>
                        </a:lnSpc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rec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rs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3450" b="1" spc="-509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5925" spc="-3202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S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3450" b="1" spc="-75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5925" spc="-2400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a</a:t>
                      </a:r>
                      <a:r>
                        <a:rPr sz="3450" b="1" spc="-33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5925" spc="-3322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m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3450" b="1" spc="-164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5925" spc="-1072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e</a:t>
                      </a:r>
                      <a:r>
                        <a:rPr sz="3450" b="1" spc="-229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925" spc="-3195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a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3450" b="1" spc="-1914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5925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n</a:t>
                      </a:r>
                      <a:r>
                        <a:rPr sz="5925" spc="-2857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n</a:t>
                      </a:r>
                      <a:r>
                        <a:rPr sz="3450" b="1" spc="-2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5925" spc="-3554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o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3450" b="1" spc="-1864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5925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t</a:t>
                      </a:r>
                      <a:r>
                        <a:rPr sz="5925" spc="-2842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a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3450" b="1" spc="-149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5925" spc="-15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t</a:t>
                      </a:r>
                      <a:r>
                        <a:rPr sz="5925" spc="-1514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i</a:t>
                      </a:r>
                      <a:r>
                        <a:rPr sz="3450" b="1" spc="-94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925" spc="-2212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o</a:t>
                      </a:r>
                      <a:r>
                        <a:rPr sz="3450" b="1" spc="-47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5925" spc="-2910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n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3450" b="1" spc="-193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925" spc="-352" baseline="8438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s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es</a:t>
                      </a:r>
                      <a:endParaRPr sz="3450">
                        <a:latin typeface="Arial"/>
                        <a:cs typeface="Arial"/>
                      </a:endParaRPr>
                    </a:p>
                    <a:p>
                      <a:pPr marL="9549130">
                        <a:lnSpc>
                          <a:spcPts val="2770"/>
                        </a:lnSpc>
                      </a:pPr>
                      <a:r>
                        <a:rPr sz="3950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that</a:t>
                      </a:r>
                      <a:r>
                        <a:rPr sz="3950" spc="-85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 </a:t>
                      </a:r>
                      <a:r>
                        <a:rPr sz="3950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we've</a:t>
                      </a:r>
                      <a:r>
                        <a:rPr sz="3950" spc="-75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 </a:t>
                      </a:r>
                      <a:r>
                        <a:rPr sz="3950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used</a:t>
                      </a:r>
                      <a:r>
                        <a:rPr sz="3950" spc="-70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 </a:t>
                      </a:r>
                      <a:r>
                        <a:rPr sz="3950" spc="-10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before</a:t>
                      </a:r>
                      <a:endParaRPr sz="395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76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1950">
                <a:tc gridSpan="2">
                  <a:txBody>
                    <a:bodyPr/>
                    <a:lstStyle/>
                    <a:p>
                      <a:pPr marL="1727200">
                        <a:lnSpc>
                          <a:spcPct val="100000"/>
                        </a:lnSpc>
                        <a:spcBef>
                          <a:spcPts val="1520"/>
                        </a:spcBef>
                        <a:tabLst>
                          <a:tab pos="7381875" algn="l"/>
                        </a:tabLst>
                      </a:pPr>
                      <a:r>
                        <a:rPr sz="5175" b="1" spc="-15" baseline="-32206" dirty="0">
                          <a:latin typeface="Courier New"/>
                          <a:cs typeface="Courier New"/>
                        </a:rPr>
                        <a:t>@Configuration</a:t>
                      </a:r>
                      <a:r>
                        <a:rPr sz="5175" b="1" baseline="-32206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34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3450" b="1" spc="-4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925" spc="-4087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w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3450" b="1" spc="-55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5925" spc="-787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i</a:t>
                      </a:r>
                      <a:r>
                        <a:rPr sz="3450" b="1" spc="-159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5925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t</a:t>
                      </a:r>
                      <a:r>
                        <a:rPr sz="5925" spc="-3300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h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3450" b="1" spc="-85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5925" spc="-825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t</a:t>
                      </a:r>
                      <a:r>
                        <a:rPr sz="3450" b="1" spc="-138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5925" spc="-540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r</a:t>
                      </a:r>
                      <a:r>
                        <a:rPr sz="3450" b="1" spc="-109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5925" spc="-450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a</a:t>
                      </a:r>
                      <a:r>
                        <a:rPr sz="3450" b="1" spc="-163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5925" spc="-1275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d</a:t>
                      </a:r>
                      <a:r>
                        <a:rPr sz="3450" b="1" spc="-108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5925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i</a:t>
                      </a:r>
                      <a:r>
                        <a:rPr sz="5925" spc="-2092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t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3450" b="1" spc="-11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5925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i</a:t>
                      </a:r>
                      <a:r>
                        <a:rPr sz="5925" spc="-3540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o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3450" b="1" spc="-5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925" spc="-2790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n</a:t>
                      </a:r>
                      <a:r>
                        <a:rPr sz="3450" b="1" spc="-26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5925" spc="-3142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a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3450" b="1" spc="-17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925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l</a:t>
                      </a:r>
                      <a:r>
                        <a:rPr sz="5925" spc="-457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 </a:t>
                      </a:r>
                      <a:r>
                        <a:rPr sz="3450" b="1" spc="-182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5925" spc="-1260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S</a:t>
                      </a:r>
                      <a:r>
                        <a:rPr sz="3450" b="1" spc="-11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5925" spc="-637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p</a:t>
                      </a:r>
                      <a:r>
                        <a:rPr sz="3450" b="1" spc="-229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5925" spc="-15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r</a:t>
                      </a:r>
                      <a:r>
                        <a:rPr sz="5925" spc="-810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i</a:t>
                      </a:r>
                      <a:r>
                        <a:rPr sz="3450" b="1" spc="-44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5925" spc="-2954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n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3450" b="1" spc="-13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5925" spc="-315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g</a:t>
                      </a:r>
                      <a:r>
                        <a:rPr sz="3450" b="1" spc="-900" dirty="0">
                          <a:latin typeface="Courier New"/>
                          <a:cs typeface="Courier New"/>
                        </a:rPr>
                        <a:t>@</a:t>
                      </a:r>
                      <a:r>
                        <a:rPr sz="5925" spc="-2212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a</a:t>
                      </a:r>
                      <a:r>
                        <a:rPr sz="3450" b="1" spc="-680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5925" spc="-2729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p</a:t>
                      </a:r>
                      <a:r>
                        <a:rPr sz="3450" b="1" spc="-285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5925" spc="-3322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p</a:t>
                      </a:r>
                      <a:r>
                        <a:rPr sz="3450" b="1" spc="-1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3450" b="1" spc="-1964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5925" spc="-15" baseline="3516" dirty="0">
                          <a:solidFill>
                            <a:srgbClr val="FFFFFF"/>
                          </a:solidFill>
                          <a:latin typeface="Arial Rounded MT Bold"/>
                          <a:cs typeface="Arial Rounded MT Bold"/>
                        </a:rPr>
                        <a:t>s</a:t>
                      </a:r>
                      <a:endParaRPr sz="5925" baseline="3516">
                        <a:latin typeface="Arial Rounded MT Bold"/>
                        <a:cs typeface="Arial Rounded MT Bold"/>
                      </a:endParaRPr>
                    </a:p>
                    <a:p>
                      <a:pPr marL="73818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34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import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configuration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classes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17596" y="6293775"/>
            <a:ext cx="5513898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9722" y="2466170"/>
            <a:ext cx="17004665" cy="6002655"/>
            <a:chOff x="1389722" y="2466170"/>
            <a:chExt cx="17004665" cy="6002655"/>
          </a:xfrm>
        </p:grpSpPr>
        <p:sp>
          <p:nvSpPr>
            <p:cNvPr id="3" name="object 3"/>
            <p:cNvSpPr/>
            <p:nvPr/>
          </p:nvSpPr>
          <p:spPr>
            <a:xfrm>
              <a:off x="1567727" y="2581349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0" y="0"/>
                  </a:moveTo>
                  <a:lnTo>
                    <a:pt x="16648262" y="0"/>
                  </a:lnTo>
                  <a:lnTo>
                    <a:pt x="16648262" y="5541716"/>
                  </a:lnTo>
                  <a:lnTo>
                    <a:pt x="0" y="554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722" y="2466170"/>
              <a:ext cx="17004267" cy="60024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20758" y="3515988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import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4214" y="3515988"/>
            <a:ext cx="1382458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org.springframework.boot.SpringApplication; org.springframework.boot.autoconfigure.SpringBootApplication;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758" y="4866732"/>
            <a:ext cx="945007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4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MycoolappApplication</a:t>
            </a:r>
            <a:r>
              <a:rPr sz="2950" b="1" spc="-30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main(String[]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args)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4661" y="6667724"/>
            <a:ext cx="111080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SpringApplication.run(MycoolappApplication.class,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83299" y="6667724"/>
            <a:ext cx="13830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args);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0758" y="7117972"/>
            <a:ext cx="62865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4165" y="1891604"/>
            <a:ext cx="10803890" cy="120205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950" b="1" dirty="0">
                <a:latin typeface="Arial"/>
                <a:cs typeface="Arial"/>
              </a:rPr>
              <a:t>File: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-10" dirty="0">
                <a:latin typeface="Arial"/>
                <a:cs typeface="Arial"/>
              </a:rPr>
              <a:t>MycoolappApplication.java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58750">
              <a:lnSpc>
                <a:spcPct val="100000"/>
              </a:lnSpc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-10" dirty="0">
                <a:latin typeface="Courier New"/>
                <a:cs typeface="Courier New"/>
              </a:rPr>
              <a:t>com.luv2code.springboot.demo.mycoolapp;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5131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Java</a:t>
            </a:r>
            <a:r>
              <a:rPr spc="-160" dirty="0"/>
              <a:t> </a:t>
            </a:r>
            <a:r>
              <a:rPr dirty="0"/>
              <a:t>Source</a:t>
            </a:r>
            <a:r>
              <a:rPr spc="-155" dirty="0"/>
              <a:t> </a:t>
            </a:r>
            <a:r>
              <a:rPr spc="-55" dirty="0"/>
              <a:t>Code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9722" y="2466170"/>
            <a:ext cx="17004665" cy="6002655"/>
            <a:chOff x="1389722" y="2466170"/>
            <a:chExt cx="17004665" cy="6002655"/>
          </a:xfrm>
        </p:grpSpPr>
        <p:sp>
          <p:nvSpPr>
            <p:cNvPr id="3" name="object 3"/>
            <p:cNvSpPr/>
            <p:nvPr/>
          </p:nvSpPr>
          <p:spPr>
            <a:xfrm>
              <a:off x="1567727" y="2581349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0" y="0"/>
                  </a:moveTo>
                  <a:lnTo>
                    <a:pt x="16648262" y="0"/>
                  </a:lnTo>
                  <a:lnTo>
                    <a:pt x="16648262" y="5541716"/>
                  </a:lnTo>
                  <a:lnTo>
                    <a:pt x="0" y="554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722" y="2466170"/>
              <a:ext cx="17004267" cy="60024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20758" y="3515988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import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4214" y="3515988"/>
            <a:ext cx="1382458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org.springframework.boot.SpringApplication; org.springframework.boot.autoconfigure.SpringBootApplication;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758" y="4866732"/>
            <a:ext cx="945007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4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MycoolappApplication</a:t>
            </a:r>
            <a:r>
              <a:rPr sz="2950" b="1" spc="-30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main(String[]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args)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4661" y="6667724"/>
            <a:ext cx="111080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SpringApplication.run(MycoolappApplication.class,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83299" y="6667724"/>
            <a:ext cx="13830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args);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4165" y="1891604"/>
            <a:ext cx="10803890" cy="120205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950" b="1" dirty="0">
                <a:latin typeface="Arial"/>
                <a:cs typeface="Arial"/>
              </a:rPr>
              <a:t>File: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-10" dirty="0">
                <a:latin typeface="Arial"/>
                <a:cs typeface="Arial"/>
              </a:rPr>
              <a:t>MycoolappApplication.java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58750">
              <a:lnSpc>
                <a:spcPct val="100000"/>
              </a:lnSpc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-10" dirty="0">
                <a:latin typeface="Courier New"/>
                <a:cs typeface="Courier New"/>
              </a:rPr>
              <a:t>com.luv2code.springboot.demo.mycoolapp;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5131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Java</a:t>
            </a:r>
            <a:r>
              <a:rPr spc="-160" dirty="0"/>
              <a:t> </a:t>
            </a:r>
            <a:r>
              <a:rPr dirty="0"/>
              <a:t>Source</a:t>
            </a:r>
            <a:r>
              <a:rPr spc="-155" dirty="0"/>
              <a:t> </a:t>
            </a:r>
            <a:r>
              <a:rPr spc="-55" dirty="0"/>
              <a:t>Code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420216" y="3524018"/>
            <a:ext cx="16949420" cy="6975475"/>
            <a:chOff x="1420216" y="3524018"/>
            <a:chExt cx="16949420" cy="69754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16" y="3524018"/>
              <a:ext cx="16949145" cy="5600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4370" y="6208199"/>
              <a:ext cx="11002282" cy="42909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13206" y="7267557"/>
              <a:ext cx="10165080" cy="2158365"/>
            </a:xfrm>
            <a:custGeom>
              <a:avLst/>
              <a:gdLst/>
              <a:ahLst/>
              <a:cxnLst/>
              <a:rect l="l" t="t" r="r" b="b"/>
              <a:pathLst>
                <a:path w="10165080" h="2158365">
                  <a:moveTo>
                    <a:pt x="10107021" y="515691"/>
                  </a:moveTo>
                  <a:lnTo>
                    <a:pt x="57589" y="515691"/>
                  </a:lnTo>
                  <a:lnTo>
                    <a:pt x="35200" y="520225"/>
                  </a:lnTo>
                  <a:lnTo>
                    <a:pt x="16891" y="532582"/>
                  </a:lnTo>
                  <a:lnTo>
                    <a:pt x="4534" y="550890"/>
                  </a:lnTo>
                  <a:lnTo>
                    <a:pt x="0" y="573280"/>
                  </a:lnTo>
                  <a:lnTo>
                    <a:pt x="0" y="2100721"/>
                  </a:lnTo>
                  <a:lnTo>
                    <a:pt x="4534" y="2123111"/>
                  </a:lnTo>
                  <a:lnTo>
                    <a:pt x="16891" y="2141419"/>
                  </a:lnTo>
                  <a:lnTo>
                    <a:pt x="35200" y="2153776"/>
                  </a:lnTo>
                  <a:lnTo>
                    <a:pt x="57589" y="2158311"/>
                  </a:lnTo>
                  <a:lnTo>
                    <a:pt x="10107021" y="2158311"/>
                  </a:lnTo>
                  <a:lnTo>
                    <a:pt x="10129413" y="2153776"/>
                  </a:lnTo>
                  <a:lnTo>
                    <a:pt x="10147721" y="2141419"/>
                  </a:lnTo>
                  <a:lnTo>
                    <a:pt x="10160077" y="2123111"/>
                  </a:lnTo>
                  <a:lnTo>
                    <a:pt x="10164610" y="2100721"/>
                  </a:lnTo>
                  <a:lnTo>
                    <a:pt x="10164610" y="573280"/>
                  </a:lnTo>
                  <a:lnTo>
                    <a:pt x="10160077" y="550890"/>
                  </a:lnTo>
                  <a:lnTo>
                    <a:pt x="10147721" y="532582"/>
                  </a:lnTo>
                  <a:lnTo>
                    <a:pt x="10129413" y="520225"/>
                  </a:lnTo>
                  <a:lnTo>
                    <a:pt x="10107021" y="515691"/>
                  </a:lnTo>
                  <a:close/>
                </a:path>
                <a:path w="10165080" h="2158365">
                  <a:moveTo>
                    <a:pt x="730671" y="0"/>
                  </a:moveTo>
                  <a:lnTo>
                    <a:pt x="615818" y="515691"/>
                  </a:lnTo>
                  <a:lnTo>
                    <a:pt x="845523" y="515691"/>
                  </a:lnTo>
                  <a:lnTo>
                    <a:pt x="730671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20758" y="7117972"/>
            <a:ext cx="11626215" cy="17805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2138045">
              <a:lnSpc>
                <a:spcPct val="100000"/>
              </a:lnSpc>
              <a:spcBef>
                <a:spcPts val="197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Bootstrap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endParaRPr sz="39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9722" y="2466170"/>
            <a:ext cx="17004665" cy="6002655"/>
            <a:chOff x="1389722" y="2466170"/>
            <a:chExt cx="17004665" cy="6002655"/>
          </a:xfrm>
        </p:grpSpPr>
        <p:sp>
          <p:nvSpPr>
            <p:cNvPr id="3" name="object 3"/>
            <p:cNvSpPr/>
            <p:nvPr/>
          </p:nvSpPr>
          <p:spPr>
            <a:xfrm>
              <a:off x="1567727" y="2581349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0" y="0"/>
                  </a:moveTo>
                  <a:lnTo>
                    <a:pt x="16648262" y="0"/>
                  </a:lnTo>
                  <a:lnTo>
                    <a:pt x="16648262" y="5541716"/>
                  </a:lnTo>
                  <a:lnTo>
                    <a:pt x="0" y="554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722" y="2466170"/>
              <a:ext cx="17004267" cy="60024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20758" y="3515988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import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4214" y="3515988"/>
            <a:ext cx="1382458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org.springframework.boot.SpringApplication; org.springframework.boot.autoconfigure.SpringBootApplication;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758" y="4866732"/>
            <a:ext cx="945007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4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MycoolappApplication</a:t>
            </a:r>
            <a:r>
              <a:rPr sz="2950" b="1" spc="-30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main(String[]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args)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4661" y="6667724"/>
            <a:ext cx="111080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SpringApplication.run(MycoolappApplication.class,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83299" y="6667724"/>
            <a:ext cx="13830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args);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4165" y="1891604"/>
            <a:ext cx="10803890" cy="120205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950" b="1" dirty="0">
                <a:latin typeface="Arial"/>
                <a:cs typeface="Arial"/>
              </a:rPr>
              <a:t>File: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-10" dirty="0">
                <a:latin typeface="Arial"/>
                <a:cs typeface="Arial"/>
              </a:rPr>
              <a:t>MycoolappApplication.java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58750">
              <a:lnSpc>
                <a:spcPct val="100000"/>
              </a:lnSpc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-10" dirty="0">
                <a:latin typeface="Courier New"/>
                <a:cs typeface="Courier New"/>
              </a:rPr>
              <a:t>com.luv2code.springboot.demo.mycoolapp;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5131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Java</a:t>
            </a:r>
            <a:r>
              <a:rPr spc="-160" dirty="0"/>
              <a:t> </a:t>
            </a:r>
            <a:r>
              <a:rPr dirty="0"/>
              <a:t>Source</a:t>
            </a:r>
            <a:r>
              <a:rPr spc="-155" dirty="0"/>
              <a:t> </a:t>
            </a:r>
            <a:r>
              <a:rPr spc="-55" dirty="0"/>
              <a:t>Code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420216" y="3524018"/>
            <a:ext cx="16949420" cy="6975475"/>
            <a:chOff x="1420216" y="3524018"/>
            <a:chExt cx="16949420" cy="69754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16" y="3524018"/>
              <a:ext cx="16949145" cy="5600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4370" y="6208199"/>
              <a:ext cx="11002282" cy="42909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13206" y="7267557"/>
              <a:ext cx="10165080" cy="2158365"/>
            </a:xfrm>
            <a:custGeom>
              <a:avLst/>
              <a:gdLst/>
              <a:ahLst/>
              <a:cxnLst/>
              <a:rect l="l" t="t" r="r" b="b"/>
              <a:pathLst>
                <a:path w="10165080" h="2158365">
                  <a:moveTo>
                    <a:pt x="10107021" y="515691"/>
                  </a:moveTo>
                  <a:lnTo>
                    <a:pt x="57589" y="515691"/>
                  </a:lnTo>
                  <a:lnTo>
                    <a:pt x="35200" y="520225"/>
                  </a:lnTo>
                  <a:lnTo>
                    <a:pt x="16891" y="532582"/>
                  </a:lnTo>
                  <a:lnTo>
                    <a:pt x="4534" y="550890"/>
                  </a:lnTo>
                  <a:lnTo>
                    <a:pt x="0" y="573280"/>
                  </a:lnTo>
                  <a:lnTo>
                    <a:pt x="0" y="2100721"/>
                  </a:lnTo>
                  <a:lnTo>
                    <a:pt x="4534" y="2123111"/>
                  </a:lnTo>
                  <a:lnTo>
                    <a:pt x="16891" y="2141419"/>
                  </a:lnTo>
                  <a:lnTo>
                    <a:pt x="35200" y="2153776"/>
                  </a:lnTo>
                  <a:lnTo>
                    <a:pt x="57589" y="2158311"/>
                  </a:lnTo>
                  <a:lnTo>
                    <a:pt x="10107021" y="2158311"/>
                  </a:lnTo>
                  <a:lnTo>
                    <a:pt x="10129413" y="2153776"/>
                  </a:lnTo>
                  <a:lnTo>
                    <a:pt x="10147721" y="2141419"/>
                  </a:lnTo>
                  <a:lnTo>
                    <a:pt x="10160077" y="2123111"/>
                  </a:lnTo>
                  <a:lnTo>
                    <a:pt x="10164610" y="2100721"/>
                  </a:lnTo>
                  <a:lnTo>
                    <a:pt x="10164610" y="573280"/>
                  </a:lnTo>
                  <a:lnTo>
                    <a:pt x="10160077" y="550890"/>
                  </a:lnTo>
                  <a:lnTo>
                    <a:pt x="10147721" y="532582"/>
                  </a:lnTo>
                  <a:lnTo>
                    <a:pt x="10129413" y="520225"/>
                  </a:lnTo>
                  <a:lnTo>
                    <a:pt x="10107021" y="515691"/>
                  </a:lnTo>
                  <a:close/>
                </a:path>
                <a:path w="10165080" h="2158365">
                  <a:moveTo>
                    <a:pt x="730671" y="0"/>
                  </a:moveTo>
                  <a:lnTo>
                    <a:pt x="615818" y="515691"/>
                  </a:lnTo>
                  <a:lnTo>
                    <a:pt x="845523" y="515691"/>
                  </a:lnTo>
                  <a:lnTo>
                    <a:pt x="730671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20758" y="7117972"/>
            <a:ext cx="11626215" cy="17805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2138045">
              <a:lnSpc>
                <a:spcPct val="100000"/>
              </a:lnSpc>
              <a:spcBef>
                <a:spcPts val="197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Bootstrap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endParaRPr sz="3950">
              <a:latin typeface="Arial Rounded MT Bold"/>
              <a:cs typeface="Arial Rounded MT Bold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176" y="6705799"/>
            <a:ext cx="4690514" cy="5600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9722" y="2466170"/>
            <a:ext cx="17004665" cy="6002655"/>
            <a:chOff x="1389722" y="2466170"/>
            <a:chExt cx="17004665" cy="6002655"/>
          </a:xfrm>
        </p:grpSpPr>
        <p:sp>
          <p:nvSpPr>
            <p:cNvPr id="3" name="object 3"/>
            <p:cNvSpPr/>
            <p:nvPr/>
          </p:nvSpPr>
          <p:spPr>
            <a:xfrm>
              <a:off x="1567727" y="2581349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0" y="0"/>
                  </a:moveTo>
                  <a:lnTo>
                    <a:pt x="16648262" y="0"/>
                  </a:lnTo>
                  <a:lnTo>
                    <a:pt x="16648262" y="5541716"/>
                  </a:lnTo>
                  <a:lnTo>
                    <a:pt x="0" y="554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722" y="2466170"/>
              <a:ext cx="17004267" cy="60024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20758" y="3515988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import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4214" y="3515988"/>
            <a:ext cx="1382458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org.springframework.boot.SpringApplication; org.springframework.boot.autoconfigure.SpringBootApplication;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758" y="4866732"/>
            <a:ext cx="945007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4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MycoolappApplication</a:t>
            </a:r>
            <a:r>
              <a:rPr sz="2950" b="1" spc="-30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main(String[]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args)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4661" y="6667724"/>
            <a:ext cx="111080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SpringApplication.run(MycoolappApplication.class,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83299" y="6667724"/>
            <a:ext cx="13830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args);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4165" y="1891604"/>
            <a:ext cx="10803890" cy="120205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950" b="1" dirty="0">
                <a:latin typeface="Arial"/>
                <a:cs typeface="Arial"/>
              </a:rPr>
              <a:t>File: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-10" dirty="0">
                <a:latin typeface="Arial"/>
                <a:cs typeface="Arial"/>
              </a:rPr>
              <a:t>MycoolappApplication.java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58750">
              <a:lnSpc>
                <a:spcPct val="100000"/>
              </a:lnSpc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-10" dirty="0">
                <a:latin typeface="Courier New"/>
                <a:cs typeface="Courier New"/>
              </a:rPr>
              <a:t>com.luv2code.springboot.demo.mycoolapp;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5131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Java</a:t>
            </a:r>
            <a:r>
              <a:rPr spc="-160" dirty="0"/>
              <a:t> </a:t>
            </a:r>
            <a:r>
              <a:rPr dirty="0"/>
              <a:t>Source</a:t>
            </a:r>
            <a:r>
              <a:rPr spc="-155" dirty="0"/>
              <a:t> </a:t>
            </a:r>
            <a:r>
              <a:rPr spc="-55" dirty="0"/>
              <a:t>Code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420216" y="3524018"/>
            <a:ext cx="16949420" cy="6975475"/>
            <a:chOff x="1420216" y="3524018"/>
            <a:chExt cx="16949420" cy="69754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16" y="3524018"/>
              <a:ext cx="16949145" cy="5600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4370" y="6208199"/>
              <a:ext cx="11002282" cy="42909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13206" y="7267557"/>
              <a:ext cx="10165080" cy="2158365"/>
            </a:xfrm>
            <a:custGeom>
              <a:avLst/>
              <a:gdLst/>
              <a:ahLst/>
              <a:cxnLst/>
              <a:rect l="l" t="t" r="r" b="b"/>
              <a:pathLst>
                <a:path w="10165080" h="2158365">
                  <a:moveTo>
                    <a:pt x="10107021" y="515691"/>
                  </a:moveTo>
                  <a:lnTo>
                    <a:pt x="57589" y="515691"/>
                  </a:lnTo>
                  <a:lnTo>
                    <a:pt x="35200" y="520225"/>
                  </a:lnTo>
                  <a:lnTo>
                    <a:pt x="16891" y="532582"/>
                  </a:lnTo>
                  <a:lnTo>
                    <a:pt x="4534" y="550890"/>
                  </a:lnTo>
                  <a:lnTo>
                    <a:pt x="0" y="573280"/>
                  </a:lnTo>
                  <a:lnTo>
                    <a:pt x="0" y="2100721"/>
                  </a:lnTo>
                  <a:lnTo>
                    <a:pt x="4534" y="2123111"/>
                  </a:lnTo>
                  <a:lnTo>
                    <a:pt x="16891" y="2141419"/>
                  </a:lnTo>
                  <a:lnTo>
                    <a:pt x="35200" y="2153776"/>
                  </a:lnTo>
                  <a:lnTo>
                    <a:pt x="57589" y="2158311"/>
                  </a:lnTo>
                  <a:lnTo>
                    <a:pt x="10107021" y="2158311"/>
                  </a:lnTo>
                  <a:lnTo>
                    <a:pt x="10129413" y="2153776"/>
                  </a:lnTo>
                  <a:lnTo>
                    <a:pt x="10147721" y="2141419"/>
                  </a:lnTo>
                  <a:lnTo>
                    <a:pt x="10160077" y="2123111"/>
                  </a:lnTo>
                  <a:lnTo>
                    <a:pt x="10164610" y="2100721"/>
                  </a:lnTo>
                  <a:lnTo>
                    <a:pt x="10164610" y="573280"/>
                  </a:lnTo>
                  <a:lnTo>
                    <a:pt x="10160077" y="550890"/>
                  </a:lnTo>
                  <a:lnTo>
                    <a:pt x="10147721" y="532582"/>
                  </a:lnTo>
                  <a:lnTo>
                    <a:pt x="10129413" y="520225"/>
                  </a:lnTo>
                  <a:lnTo>
                    <a:pt x="10107021" y="515691"/>
                  </a:lnTo>
                  <a:close/>
                </a:path>
                <a:path w="10165080" h="2158365">
                  <a:moveTo>
                    <a:pt x="730671" y="0"/>
                  </a:moveTo>
                  <a:lnTo>
                    <a:pt x="615818" y="515691"/>
                  </a:lnTo>
                  <a:lnTo>
                    <a:pt x="845523" y="515691"/>
                  </a:lnTo>
                  <a:lnTo>
                    <a:pt x="730671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20758" y="7117972"/>
            <a:ext cx="11626215" cy="17805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2138045">
              <a:lnSpc>
                <a:spcPct val="100000"/>
              </a:lnSpc>
              <a:spcBef>
                <a:spcPts val="197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Bootstrap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endParaRPr sz="3950">
              <a:latin typeface="Arial Rounded MT Bold"/>
              <a:cs typeface="Arial Rounded MT Bold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4845" y="5343129"/>
            <a:ext cx="7528844" cy="19227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9722" y="2466170"/>
            <a:ext cx="17004665" cy="6002655"/>
            <a:chOff x="1389722" y="2466170"/>
            <a:chExt cx="17004665" cy="6002655"/>
          </a:xfrm>
        </p:grpSpPr>
        <p:sp>
          <p:nvSpPr>
            <p:cNvPr id="3" name="object 3"/>
            <p:cNvSpPr/>
            <p:nvPr/>
          </p:nvSpPr>
          <p:spPr>
            <a:xfrm>
              <a:off x="1567727" y="2581349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0" y="0"/>
                  </a:moveTo>
                  <a:lnTo>
                    <a:pt x="16648262" y="0"/>
                  </a:lnTo>
                  <a:lnTo>
                    <a:pt x="16648262" y="5541716"/>
                  </a:lnTo>
                  <a:lnTo>
                    <a:pt x="0" y="554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722" y="2466170"/>
              <a:ext cx="17004267" cy="60024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20758" y="3515988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import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4214" y="3966236"/>
            <a:ext cx="138245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org.springframework.boot.autoconfigure.SpringBootApplication;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758" y="4866732"/>
            <a:ext cx="794258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4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MycoolappApplication</a:t>
            </a:r>
            <a:r>
              <a:rPr sz="2950" b="1" spc="-30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6217477"/>
            <a:ext cx="90735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main(String[]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args)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spc="-5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4661" y="6667724"/>
            <a:ext cx="111080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SpringApplication.run(MycoolappApplication.class,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3299" y="6667724"/>
            <a:ext cx="13830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Courier New"/>
                <a:cs typeface="Courier New"/>
              </a:rPr>
              <a:t>args);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4165" y="2060535"/>
            <a:ext cx="38519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latin typeface="Arial"/>
                <a:cs typeface="Arial"/>
              </a:rPr>
              <a:t>File: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-10" dirty="0">
                <a:latin typeface="Arial"/>
                <a:cs typeface="Arial"/>
              </a:rPr>
              <a:t>MycoolappApplication.java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5131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Java</a:t>
            </a:r>
            <a:r>
              <a:rPr spc="-160" dirty="0"/>
              <a:t> </a:t>
            </a:r>
            <a:r>
              <a:rPr dirty="0"/>
              <a:t>Source</a:t>
            </a:r>
            <a:r>
              <a:rPr spc="-155" dirty="0"/>
              <a:t> </a:t>
            </a:r>
            <a:r>
              <a:rPr spc="-55" dirty="0"/>
              <a:t>Code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420216" y="3524018"/>
            <a:ext cx="16949420" cy="6975475"/>
            <a:chOff x="1420216" y="3524018"/>
            <a:chExt cx="16949420" cy="697547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16" y="3524018"/>
              <a:ext cx="16949145" cy="5600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4370" y="6208199"/>
              <a:ext cx="11002282" cy="42909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206" y="6705799"/>
              <a:ext cx="10164610" cy="272006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20758" y="7117972"/>
            <a:ext cx="11626215" cy="17805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2138045">
              <a:lnSpc>
                <a:spcPct val="100000"/>
              </a:lnSpc>
              <a:spcBef>
                <a:spcPts val="197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Bootstrap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endParaRPr sz="3950">
              <a:latin typeface="Arial Rounded MT Bold"/>
              <a:cs typeface="Arial Rounded MT 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24845" y="0"/>
            <a:ext cx="15636240" cy="8063230"/>
            <a:chOff x="4424845" y="0"/>
            <a:chExt cx="15636240" cy="806323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4845" y="5343129"/>
              <a:ext cx="4944792" cy="13319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6401" y="0"/>
              <a:ext cx="8484181" cy="80630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995236" y="1254335"/>
              <a:ext cx="7646670" cy="4910455"/>
            </a:xfrm>
            <a:custGeom>
              <a:avLst/>
              <a:gdLst/>
              <a:ahLst/>
              <a:cxnLst/>
              <a:rect l="l" t="t" r="r" b="b"/>
              <a:pathLst>
                <a:path w="7646669" h="4910455">
                  <a:moveTo>
                    <a:pt x="7599716" y="0"/>
                  </a:moveTo>
                  <a:lnTo>
                    <a:pt x="46794" y="0"/>
                  </a:lnTo>
                  <a:lnTo>
                    <a:pt x="28580" y="3677"/>
                  </a:lnTo>
                  <a:lnTo>
                    <a:pt x="13706" y="13706"/>
                  </a:lnTo>
                  <a:lnTo>
                    <a:pt x="3677" y="28581"/>
                  </a:lnTo>
                  <a:lnTo>
                    <a:pt x="0" y="46797"/>
                  </a:lnTo>
                  <a:lnTo>
                    <a:pt x="0" y="4863163"/>
                  </a:lnTo>
                  <a:lnTo>
                    <a:pt x="3677" y="4881379"/>
                  </a:lnTo>
                  <a:lnTo>
                    <a:pt x="13706" y="4896254"/>
                  </a:lnTo>
                  <a:lnTo>
                    <a:pt x="28580" y="4906283"/>
                  </a:lnTo>
                  <a:lnTo>
                    <a:pt x="46794" y="4909961"/>
                  </a:lnTo>
                  <a:lnTo>
                    <a:pt x="7599716" y="4909961"/>
                  </a:lnTo>
                  <a:lnTo>
                    <a:pt x="7617930" y="4906283"/>
                  </a:lnTo>
                  <a:lnTo>
                    <a:pt x="7632804" y="4896254"/>
                  </a:lnTo>
                  <a:lnTo>
                    <a:pt x="7642833" y="4881379"/>
                  </a:lnTo>
                  <a:lnTo>
                    <a:pt x="7646510" y="4863163"/>
                  </a:lnTo>
                  <a:lnTo>
                    <a:pt x="7646510" y="46797"/>
                  </a:lnTo>
                  <a:lnTo>
                    <a:pt x="7642833" y="28581"/>
                  </a:lnTo>
                  <a:lnTo>
                    <a:pt x="7632804" y="13706"/>
                  </a:lnTo>
                  <a:lnTo>
                    <a:pt x="7617930" y="3677"/>
                  </a:lnTo>
                  <a:lnTo>
                    <a:pt x="7599716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243441" y="1652170"/>
            <a:ext cx="51479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Behind</a:t>
            </a:r>
            <a:r>
              <a:rPr sz="39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scenes</a:t>
            </a:r>
            <a:r>
              <a:rPr sz="39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50" dirty="0">
                <a:solidFill>
                  <a:srgbClr val="FFFFFF"/>
                </a:solidFill>
                <a:latin typeface="Arial Rounded MT Bold"/>
                <a:cs typeface="Arial Rounded MT Bold"/>
              </a:rPr>
              <a:t>…</a:t>
            </a:r>
            <a:endParaRPr sz="3950">
              <a:latin typeface="Arial Rounded MT Bold"/>
              <a:cs typeface="Arial Rounded MT 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spc="-10" dirty="0">
                <a:latin typeface="Book Antiqua"/>
                <a:cs typeface="Book Antiqua"/>
                <a:hlinkClick r:id="rId8"/>
              </a:rPr>
              <a:t>www.luv2code.com</a:t>
            </a:r>
            <a:endParaRPr sz="2600">
              <a:latin typeface="Book Antiqua"/>
              <a:cs typeface="Book Antiqu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95358" y="2489842"/>
            <a:ext cx="1761617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-1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latin typeface="Courier New"/>
                <a:cs typeface="Courier New"/>
              </a:rPr>
              <a:t>com.luv2code.springboot.demo.mycoolapp;</a:t>
            </a:r>
            <a:r>
              <a:rPr sz="2950" b="1" spc="-185" dirty="0">
                <a:latin typeface="Courier New"/>
                <a:cs typeface="Courier New"/>
              </a:rPr>
              <a:t> </a:t>
            </a:r>
            <a:r>
              <a:rPr sz="5925" baseline="-34458" dirty="0">
                <a:solidFill>
                  <a:srgbClr val="FFFFFF"/>
                </a:solidFill>
                <a:latin typeface="Arial Rounded MT Bold"/>
                <a:cs typeface="Arial Rounded MT Bold"/>
              </a:rPr>
              <a:t>Creates</a:t>
            </a:r>
            <a:r>
              <a:rPr sz="5925" spc="-97" baseline="-34458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5925" baseline="-34458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r>
              <a:rPr sz="5925" spc="-97" baseline="-34458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5925" spc="-15" baseline="-34458" dirty="0">
                <a:solidFill>
                  <a:srgbClr val="FFFFFF"/>
                </a:solidFill>
                <a:latin typeface="Arial Rounded MT Bold"/>
                <a:cs typeface="Arial Rounded MT Bold"/>
              </a:rPr>
              <a:t>context</a:t>
            </a:r>
            <a:endParaRPr sz="5925" baseline="-34458">
              <a:latin typeface="Arial Rounded MT Bold"/>
              <a:cs typeface="Arial Rounded MT 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04214" y="3390337"/>
            <a:ext cx="1539684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b="1" dirty="0">
                <a:latin typeface="Courier New"/>
                <a:cs typeface="Courier New"/>
              </a:rPr>
              <a:t>org.springframework.boot.SpringApplication;</a:t>
            </a:r>
            <a:r>
              <a:rPr sz="2950" b="1" spc="-880" dirty="0">
                <a:latin typeface="Courier New"/>
                <a:cs typeface="Courier New"/>
              </a:rPr>
              <a:t> </a:t>
            </a:r>
            <a:r>
              <a:rPr sz="5925" baseline="1406" dirty="0">
                <a:solidFill>
                  <a:srgbClr val="FFFFFF"/>
                </a:solidFill>
                <a:latin typeface="Arial Rounded MT Bold"/>
                <a:cs typeface="Arial Rounded MT Bold"/>
              </a:rPr>
              <a:t>and</a:t>
            </a:r>
            <a:r>
              <a:rPr sz="5925" spc="-135" baseline="1406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5925" spc="-15" baseline="1406" dirty="0">
                <a:solidFill>
                  <a:srgbClr val="FFFFFF"/>
                </a:solidFill>
                <a:latin typeface="Arial Rounded MT Bold"/>
                <a:cs typeface="Arial Rounded MT Bold"/>
              </a:rPr>
              <a:t>registers</a:t>
            </a:r>
            <a:r>
              <a:rPr sz="5925" spc="-67" baseline="1406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5925" baseline="1406" dirty="0">
                <a:solidFill>
                  <a:srgbClr val="FFFFFF"/>
                </a:solidFill>
                <a:latin typeface="Arial Rounded MT Bold"/>
                <a:cs typeface="Arial Rounded MT Bold"/>
              </a:rPr>
              <a:t>all</a:t>
            </a:r>
            <a:r>
              <a:rPr sz="5925" spc="-60" baseline="1406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5925" spc="-15" baseline="1406" dirty="0">
                <a:solidFill>
                  <a:srgbClr val="FFFFFF"/>
                </a:solidFill>
                <a:latin typeface="Arial Rounded MT Bold"/>
                <a:cs typeface="Arial Rounded MT Bold"/>
              </a:rPr>
              <a:t>beans</a:t>
            </a:r>
            <a:endParaRPr sz="5925" baseline="1406">
              <a:latin typeface="Arial Rounded MT Bold"/>
              <a:cs typeface="Arial Rounded MT 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395299" y="4531664"/>
            <a:ext cx="68383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Starts</a:t>
            </a:r>
            <a:r>
              <a:rPr sz="3950" spc="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</a:t>
            </a:r>
            <a:r>
              <a:rPr sz="3950" spc="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embedded</a:t>
            </a:r>
            <a:r>
              <a:rPr sz="3950" spc="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server</a:t>
            </a:r>
            <a:endParaRPr sz="3950">
              <a:latin typeface="Arial Rounded MT Bold"/>
              <a:cs typeface="Arial Rounded MT 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206762" y="5107562"/>
            <a:ext cx="32226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Tomcat</a:t>
            </a:r>
            <a:r>
              <a:rPr sz="3950" spc="-2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etc…</a:t>
            </a:r>
            <a:endParaRPr sz="39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4420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More</a:t>
            </a:r>
            <a:r>
              <a:rPr spc="-245" dirty="0"/>
              <a:t> </a:t>
            </a:r>
            <a:r>
              <a:rPr dirty="0"/>
              <a:t>on</a:t>
            </a:r>
            <a:r>
              <a:rPr spc="-245" dirty="0"/>
              <a:t> </a:t>
            </a:r>
            <a:r>
              <a:rPr spc="-50" dirty="0"/>
              <a:t>Component</a:t>
            </a:r>
            <a:r>
              <a:rPr spc="-245" dirty="0"/>
              <a:t> </a:t>
            </a:r>
            <a:r>
              <a:rPr spc="-10" dirty="0"/>
              <a:t>Scanning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2393" y="5047292"/>
            <a:ext cx="19431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-16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35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1228" y="4949662"/>
            <a:ext cx="10772775" cy="23641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35"/>
              </a:spcBef>
            </a:pPr>
            <a:r>
              <a:rPr sz="3350" dirty="0">
                <a:latin typeface="Book Antiqua"/>
                <a:cs typeface="Book Antiqua"/>
              </a:rPr>
              <a:t>This</a:t>
            </a:r>
            <a:r>
              <a:rPr sz="3350" spc="4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implicitly</a:t>
            </a:r>
            <a:r>
              <a:rPr sz="3350" spc="5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defines</a:t>
            </a:r>
            <a:r>
              <a:rPr sz="3350" spc="5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a</a:t>
            </a:r>
            <a:r>
              <a:rPr sz="3350" spc="5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base</a:t>
            </a:r>
            <a:r>
              <a:rPr sz="3350" spc="5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search</a:t>
            </a:r>
            <a:r>
              <a:rPr sz="3350" spc="50" dirty="0">
                <a:latin typeface="Book Antiqua"/>
                <a:cs typeface="Book Antiqua"/>
              </a:rPr>
              <a:t> </a:t>
            </a:r>
            <a:r>
              <a:rPr sz="3350" spc="-10" dirty="0">
                <a:latin typeface="Book Antiqua"/>
                <a:cs typeface="Book Antiqua"/>
              </a:rPr>
              <a:t>package</a:t>
            </a:r>
            <a:endParaRPr sz="3350">
              <a:latin typeface="Book Antiqua"/>
              <a:cs typeface="Book Antiqua"/>
            </a:endParaRPr>
          </a:p>
          <a:p>
            <a:pPr marL="462915" indent="-450850">
              <a:lnSpc>
                <a:spcPct val="100000"/>
              </a:lnSpc>
              <a:spcBef>
                <a:spcPts val="3155"/>
              </a:spcBef>
              <a:buClr>
                <a:srgbClr val="5C86B9"/>
              </a:buClr>
              <a:buSzPct val="70149"/>
              <a:buFont typeface="Lucida Sans"/>
              <a:buChar char="•"/>
              <a:tabLst>
                <a:tab pos="462280" algn="l"/>
                <a:tab pos="463550" algn="l"/>
              </a:tabLst>
            </a:pPr>
            <a:r>
              <a:rPr sz="3350" dirty="0">
                <a:latin typeface="Book Antiqua"/>
                <a:cs typeface="Book Antiqua"/>
              </a:rPr>
              <a:t>Allows</a:t>
            </a:r>
            <a:r>
              <a:rPr sz="3350" spc="9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you</a:t>
            </a:r>
            <a:r>
              <a:rPr sz="3350" spc="9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to</a:t>
            </a:r>
            <a:r>
              <a:rPr sz="3350" spc="9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leverage</a:t>
            </a:r>
            <a:r>
              <a:rPr sz="3350" spc="9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default</a:t>
            </a:r>
            <a:r>
              <a:rPr sz="3350" spc="9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component</a:t>
            </a:r>
            <a:r>
              <a:rPr sz="3350" spc="95" dirty="0">
                <a:latin typeface="Book Antiqua"/>
                <a:cs typeface="Book Antiqua"/>
              </a:rPr>
              <a:t> </a:t>
            </a:r>
            <a:r>
              <a:rPr sz="3350" spc="-10" dirty="0">
                <a:latin typeface="Book Antiqua"/>
                <a:cs typeface="Book Antiqua"/>
              </a:rPr>
              <a:t>scanning</a:t>
            </a:r>
            <a:endParaRPr sz="3350">
              <a:latin typeface="Book Antiqua"/>
              <a:cs typeface="Book Antiqua"/>
            </a:endParaRPr>
          </a:p>
          <a:p>
            <a:pPr marL="462915" indent="-450850">
              <a:lnSpc>
                <a:spcPct val="100000"/>
              </a:lnSpc>
              <a:spcBef>
                <a:spcPts val="3150"/>
              </a:spcBef>
              <a:buClr>
                <a:srgbClr val="5C86B9"/>
              </a:buClr>
              <a:buSzPct val="70149"/>
              <a:buFont typeface="Lucida Sans"/>
              <a:buChar char="•"/>
              <a:tabLst>
                <a:tab pos="462280" algn="l"/>
                <a:tab pos="463550" algn="l"/>
              </a:tabLst>
            </a:pPr>
            <a:r>
              <a:rPr sz="3350" dirty="0">
                <a:latin typeface="Book Antiqua"/>
                <a:cs typeface="Book Antiqua"/>
              </a:rPr>
              <a:t>No</a:t>
            </a:r>
            <a:r>
              <a:rPr sz="3350" spc="5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need</a:t>
            </a:r>
            <a:r>
              <a:rPr sz="3350" spc="6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to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explicitly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reference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the</a:t>
            </a:r>
            <a:r>
              <a:rPr sz="3350" spc="6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base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package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spc="-20" dirty="0">
                <a:latin typeface="Book Antiqua"/>
                <a:cs typeface="Book Antiqua"/>
              </a:rPr>
              <a:t>name</a:t>
            </a:r>
            <a:endParaRPr sz="3350">
              <a:latin typeface="Book Antiqua"/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09394" y="851688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3" y="0"/>
                </a:moveTo>
                <a:lnTo>
                  <a:pt x="230821" y="9799"/>
                </a:lnTo>
                <a:lnTo>
                  <a:pt x="195474" y="27026"/>
                </a:lnTo>
                <a:lnTo>
                  <a:pt x="164661" y="51455"/>
                </a:lnTo>
                <a:lnTo>
                  <a:pt x="139579" y="82331"/>
                </a:lnTo>
                <a:lnTo>
                  <a:pt x="110988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63" y="518963"/>
                </a:lnTo>
                <a:lnTo>
                  <a:pt x="12796" y="575271"/>
                </a:lnTo>
                <a:lnTo>
                  <a:pt x="4216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803" y="732826"/>
                </a:lnTo>
                <a:lnTo>
                  <a:pt x="27032" y="768173"/>
                </a:lnTo>
                <a:lnTo>
                  <a:pt x="51460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32" y="1528548"/>
                </a:lnTo>
                <a:lnTo>
                  <a:pt x="3296878" y="1511320"/>
                </a:lnTo>
                <a:lnTo>
                  <a:pt x="3327689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4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50" y="805520"/>
                </a:lnTo>
                <a:lnTo>
                  <a:pt x="3465321" y="770173"/>
                </a:lnTo>
                <a:lnTo>
                  <a:pt x="3440890" y="739360"/>
                </a:lnTo>
                <a:lnTo>
                  <a:pt x="3410014" y="714278"/>
                </a:lnTo>
                <a:lnTo>
                  <a:pt x="3341925" y="685692"/>
                </a:lnTo>
                <a:lnTo>
                  <a:pt x="3298063" y="674085"/>
                </a:lnTo>
                <a:lnTo>
                  <a:pt x="444687" y="25354"/>
                </a:lnTo>
                <a:lnTo>
                  <a:pt x="388376" y="12792"/>
                </a:lnTo>
                <a:lnTo>
                  <a:pt x="343422" y="4214"/>
                </a:lnTo>
                <a:lnTo>
                  <a:pt x="305303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720000">
            <a:off x="15638359" y="1417011"/>
            <a:ext cx="2828442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baseline="48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baseline="40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baseline="322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5175" b="1" spc="-330" baseline="3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-15" baseline="2415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5175" b="1" spc="-15" baseline="161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tice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85157" y="1180612"/>
            <a:ext cx="13637260" cy="4415155"/>
            <a:chOff x="2285157" y="1180612"/>
            <a:chExt cx="13637260" cy="44151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157" y="1180612"/>
              <a:ext cx="13637124" cy="44147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03992" y="2263182"/>
              <a:ext cx="12799695" cy="2235835"/>
            </a:xfrm>
            <a:custGeom>
              <a:avLst/>
              <a:gdLst/>
              <a:ahLst/>
              <a:cxnLst/>
              <a:rect l="l" t="t" r="r" b="b"/>
              <a:pathLst>
                <a:path w="12799694" h="2235835">
                  <a:moveTo>
                    <a:pt x="12752656" y="0"/>
                  </a:moveTo>
                  <a:lnTo>
                    <a:pt x="46797" y="0"/>
                  </a:lnTo>
                  <a:lnTo>
                    <a:pt x="28581" y="3677"/>
                  </a:lnTo>
                  <a:lnTo>
                    <a:pt x="13706" y="13706"/>
                  </a:lnTo>
                  <a:lnTo>
                    <a:pt x="3677" y="28581"/>
                  </a:lnTo>
                  <a:lnTo>
                    <a:pt x="0" y="46797"/>
                  </a:lnTo>
                  <a:lnTo>
                    <a:pt x="0" y="2188890"/>
                  </a:lnTo>
                  <a:lnTo>
                    <a:pt x="3677" y="2207106"/>
                  </a:lnTo>
                  <a:lnTo>
                    <a:pt x="13706" y="2221981"/>
                  </a:lnTo>
                  <a:lnTo>
                    <a:pt x="28581" y="2232010"/>
                  </a:lnTo>
                  <a:lnTo>
                    <a:pt x="46797" y="2235687"/>
                  </a:lnTo>
                  <a:lnTo>
                    <a:pt x="12752656" y="2235687"/>
                  </a:lnTo>
                  <a:lnTo>
                    <a:pt x="12770876" y="2232010"/>
                  </a:lnTo>
                  <a:lnTo>
                    <a:pt x="12785753" y="2221981"/>
                  </a:lnTo>
                  <a:lnTo>
                    <a:pt x="12795783" y="2207106"/>
                  </a:lnTo>
                  <a:lnTo>
                    <a:pt x="12799461" y="2188890"/>
                  </a:lnTo>
                  <a:lnTo>
                    <a:pt x="12799461" y="46797"/>
                  </a:lnTo>
                  <a:lnTo>
                    <a:pt x="12795783" y="28581"/>
                  </a:lnTo>
                  <a:lnTo>
                    <a:pt x="12785753" y="13706"/>
                  </a:lnTo>
                  <a:lnTo>
                    <a:pt x="12770876" y="3677"/>
                  </a:lnTo>
                  <a:lnTo>
                    <a:pt x="12752656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04464" y="2762084"/>
            <a:ext cx="10790555" cy="1204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" algn="ctr">
              <a:lnSpc>
                <a:spcPts val="4635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Place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main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class</a:t>
            </a:r>
            <a:r>
              <a:rPr sz="3950" spc="-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in</a:t>
            </a:r>
            <a:endParaRPr sz="3950">
              <a:latin typeface="Arial Rounded MT Bold"/>
              <a:cs typeface="Arial Rounded MT Bold"/>
            </a:endParaRPr>
          </a:p>
          <a:p>
            <a:pPr algn="ctr">
              <a:lnSpc>
                <a:spcPts val="4635"/>
              </a:lnSpc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</a:t>
            </a:r>
            <a:r>
              <a:rPr sz="3950" spc="-10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root</a:t>
            </a:r>
            <a:r>
              <a:rPr sz="3950" spc="-9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package</a:t>
            </a:r>
            <a:r>
              <a:rPr sz="3950" spc="-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above</a:t>
            </a:r>
            <a:r>
              <a:rPr sz="3950" spc="-9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950" spc="-9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other</a:t>
            </a:r>
            <a:r>
              <a:rPr sz="3950" spc="-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packages</a:t>
            </a:r>
            <a:endParaRPr sz="39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4420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More</a:t>
            </a:r>
            <a:r>
              <a:rPr spc="-245" dirty="0"/>
              <a:t> </a:t>
            </a:r>
            <a:r>
              <a:rPr dirty="0"/>
              <a:t>on</a:t>
            </a:r>
            <a:r>
              <a:rPr spc="-245" dirty="0"/>
              <a:t> </a:t>
            </a:r>
            <a:r>
              <a:rPr spc="-50" dirty="0"/>
              <a:t>Component</a:t>
            </a:r>
            <a:r>
              <a:rPr spc="-245" dirty="0"/>
              <a:t> </a:t>
            </a:r>
            <a:r>
              <a:rPr spc="-10" dirty="0"/>
              <a:t>Scanning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2393" y="5047292"/>
            <a:ext cx="19431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-16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35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1228" y="4949662"/>
            <a:ext cx="10772775" cy="23641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35"/>
              </a:spcBef>
            </a:pPr>
            <a:r>
              <a:rPr sz="3350" dirty="0">
                <a:latin typeface="Book Antiqua"/>
                <a:cs typeface="Book Antiqua"/>
              </a:rPr>
              <a:t>This</a:t>
            </a:r>
            <a:r>
              <a:rPr sz="3350" spc="4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implicitly</a:t>
            </a:r>
            <a:r>
              <a:rPr sz="3350" spc="5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defines</a:t>
            </a:r>
            <a:r>
              <a:rPr sz="3350" spc="5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a</a:t>
            </a:r>
            <a:r>
              <a:rPr sz="3350" spc="5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base</a:t>
            </a:r>
            <a:r>
              <a:rPr sz="3350" spc="5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search</a:t>
            </a:r>
            <a:r>
              <a:rPr sz="3350" spc="50" dirty="0">
                <a:latin typeface="Book Antiqua"/>
                <a:cs typeface="Book Antiqua"/>
              </a:rPr>
              <a:t> </a:t>
            </a:r>
            <a:r>
              <a:rPr sz="3350" spc="-10" dirty="0">
                <a:latin typeface="Book Antiqua"/>
                <a:cs typeface="Book Antiqua"/>
              </a:rPr>
              <a:t>package</a:t>
            </a:r>
            <a:endParaRPr sz="3350">
              <a:latin typeface="Book Antiqua"/>
              <a:cs typeface="Book Antiqua"/>
            </a:endParaRPr>
          </a:p>
          <a:p>
            <a:pPr marL="462915" indent="-450850">
              <a:lnSpc>
                <a:spcPct val="100000"/>
              </a:lnSpc>
              <a:spcBef>
                <a:spcPts val="3155"/>
              </a:spcBef>
              <a:buClr>
                <a:srgbClr val="5C86B9"/>
              </a:buClr>
              <a:buSzPct val="70149"/>
              <a:buFont typeface="Lucida Sans"/>
              <a:buChar char="•"/>
              <a:tabLst>
                <a:tab pos="462280" algn="l"/>
                <a:tab pos="463550" algn="l"/>
              </a:tabLst>
            </a:pPr>
            <a:r>
              <a:rPr sz="3350" dirty="0">
                <a:latin typeface="Book Antiqua"/>
                <a:cs typeface="Book Antiqua"/>
              </a:rPr>
              <a:t>Allows</a:t>
            </a:r>
            <a:r>
              <a:rPr sz="3350" spc="9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you</a:t>
            </a:r>
            <a:r>
              <a:rPr sz="3350" spc="9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to</a:t>
            </a:r>
            <a:r>
              <a:rPr sz="3350" spc="9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leverage</a:t>
            </a:r>
            <a:r>
              <a:rPr sz="3350" spc="9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default</a:t>
            </a:r>
            <a:r>
              <a:rPr sz="3350" spc="9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component</a:t>
            </a:r>
            <a:r>
              <a:rPr sz="3350" spc="95" dirty="0">
                <a:latin typeface="Book Antiqua"/>
                <a:cs typeface="Book Antiqua"/>
              </a:rPr>
              <a:t> </a:t>
            </a:r>
            <a:r>
              <a:rPr sz="3350" spc="-10" dirty="0">
                <a:latin typeface="Book Antiqua"/>
                <a:cs typeface="Book Antiqua"/>
              </a:rPr>
              <a:t>scanning</a:t>
            </a:r>
            <a:endParaRPr sz="3350">
              <a:latin typeface="Book Antiqua"/>
              <a:cs typeface="Book Antiqua"/>
            </a:endParaRPr>
          </a:p>
          <a:p>
            <a:pPr marL="462915" indent="-450850">
              <a:lnSpc>
                <a:spcPct val="100000"/>
              </a:lnSpc>
              <a:spcBef>
                <a:spcPts val="3150"/>
              </a:spcBef>
              <a:buClr>
                <a:srgbClr val="5C86B9"/>
              </a:buClr>
              <a:buSzPct val="70149"/>
              <a:buFont typeface="Lucida Sans"/>
              <a:buChar char="•"/>
              <a:tabLst>
                <a:tab pos="462280" algn="l"/>
                <a:tab pos="463550" algn="l"/>
              </a:tabLst>
            </a:pPr>
            <a:r>
              <a:rPr sz="3350" dirty="0">
                <a:latin typeface="Book Antiqua"/>
                <a:cs typeface="Book Antiqua"/>
              </a:rPr>
              <a:t>No</a:t>
            </a:r>
            <a:r>
              <a:rPr sz="3350" spc="5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need</a:t>
            </a:r>
            <a:r>
              <a:rPr sz="3350" spc="6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to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explicitly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reference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the</a:t>
            </a:r>
            <a:r>
              <a:rPr sz="3350" spc="60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base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dirty="0">
                <a:latin typeface="Book Antiqua"/>
                <a:cs typeface="Book Antiqua"/>
              </a:rPr>
              <a:t>package</a:t>
            </a:r>
            <a:r>
              <a:rPr sz="3350" spc="65" dirty="0">
                <a:latin typeface="Book Antiqua"/>
                <a:cs typeface="Book Antiqua"/>
              </a:rPr>
              <a:t> </a:t>
            </a:r>
            <a:r>
              <a:rPr sz="3350" spc="-20" dirty="0">
                <a:latin typeface="Book Antiqua"/>
                <a:cs typeface="Book Antiqua"/>
              </a:rPr>
              <a:t>name</a:t>
            </a:r>
            <a:endParaRPr sz="3350">
              <a:latin typeface="Book Antiqua"/>
              <a:cs typeface="Book Antiqu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05555" y="6162545"/>
            <a:ext cx="17524730" cy="5057140"/>
            <a:chOff x="2505555" y="6162545"/>
            <a:chExt cx="17524730" cy="50571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5555" y="6162545"/>
              <a:ext cx="17524335" cy="505691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4390" y="7365516"/>
              <a:ext cx="16687165" cy="2637155"/>
            </a:xfrm>
            <a:custGeom>
              <a:avLst/>
              <a:gdLst/>
              <a:ahLst/>
              <a:cxnLst/>
              <a:rect l="l" t="t" r="r" b="b"/>
              <a:pathLst>
                <a:path w="16687165" h="2637154">
                  <a:moveTo>
                    <a:pt x="16633987" y="447630"/>
                  </a:moveTo>
                  <a:lnTo>
                    <a:pt x="52682" y="447630"/>
                  </a:lnTo>
                  <a:lnTo>
                    <a:pt x="32156" y="451764"/>
                  </a:lnTo>
                  <a:lnTo>
                    <a:pt x="15413" y="463044"/>
                  </a:lnTo>
                  <a:lnTo>
                    <a:pt x="4133" y="479787"/>
                  </a:lnTo>
                  <a:lnTo>
                    <a:pt x="0" y="500312"/>
                  </a:lnTo>
                  <a:lnTo>
                    <a:pt x="0" y="2584345"/>
                  </a:lnTo>
                  <a:lnTo>
                    <a:pt x="4133" y="2604870"/>
                  </a:lnTo>
                  <a:lnTo>
                    <a:pt x="15413" y="2621614"/>
                  </a:lnTo>
                  <a:lnTo>
                    <a:pt x="32156" y="2632893"/>
                  </a:lnTo>
                  <a:lnTo>
                    <a:pt x="52682" y="2637027"/>
                  </a:lnTo>
                  <a:lnTo>
                    <a:pt x="16633987" y="2637027"/>
                  </a:lnTo>
                  <a:lnTo>
                    <a:pt x="16654512" y="2632893"/>
                  </a:lnTo>
                  <a:lnTo>
                    <a:pt x="16671254" y="2621614"/>
                  </a:lnTo>
                  <a:lnTo>
                    <a:pt x="16682533" y="2604870"/>
                  </a:lnTo>
                  <a:lnTo>
                    <a:pt x="16686666" y="2584345"/>
                  </a:lnTo>
                  <a:lnTo>
                    <a:pt x="16686666" y="500312"/>
                  </a:lnTo>
                  <a:lnTo>
                    <a:pt x="16682532" y="479787"/>
                  </a:lnTo>
                  <a:lnTo>
                    <a:pt x="16671251" y="463044"/>
                  </a:lnTo>
                  <a:lnTo>
                    <a:pt x="16654508" y="451764"/>
                  </a:lnTo>
                  <a:lnTo>
                    <a:pt x="16633987" y="447630"/>
                  </a:lnTo>
                  <a:close/>
                </a:path>
                <a:path w="16687165" h="2637154">
                  <a:moveTo>
                    <a:pt x="412945" y="0"/>
                  </a:moveTo>
                  <a:lnTo>
                    <a:pt x="307255" y="447630"/>
                  </a:lnTo>
                  <a:lnTo>
                    <a:pt x="518636" y="447630"/>
                  </a:lnTo>
                  <a:lnTo>
                    <a:pt x="412945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74104" y="8112707"/>
            <a:ext cx="15590519" cy="1558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Common</a:t>
            </a:r>
            <a:r>
              <a:rPr sz="3450" spc="-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pitfall</a:t>
            </a:r>
            <a:r>
              <a:rPr sz="3450" spc="-3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</a:t>
            </a:r>
            <a:r>
              <a:rPr sz="3450" spc="-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traditional</a:t>
            </a:r>
            <a:r>
              <a:rPr sz="3450" spc="-3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450" spc="-3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apps</a:t>
            </a:r>
            <a:endParaRPr sz="34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Arial Rounded MT Bold"/>
              <a:cs typeface="Arial Rounded MT Bold"/>
            </a:endParaRPr>
          </a:p>
          <a:p>
            <a:pPr algn="ctr">
              <a:lnSpc>
                <a:spcPct val="100000"/>
              </a:lnSpc>
            </a:pP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Anyone</a:t>
            </a:r>
            <a:r>
              <a:rPr sz="345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wrong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package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345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apps???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09394" y="851688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3" y="0"/>
                </a:moveTo>
                <a:lnTo>
                  <a:pt x="230821" y="9799"/>
                </a:lnTo>
                <a:lnTo>
                  <a:pt x="195474" y="27026"/>
                </a:lnTo>
                <a:lnTo>
                  <a:pt x="164661" y="51455"/>
                </a:lnTo>
                <a:lnTo>
                  <a:pt x="139579" y="82331"/>
                </a:lnTo>
                <a:lnTo>
                  <a:pt x="110988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63" y="518963"/>
                </a:lnTo>
                <a:lnTo>
                  <a:pt x="12796" y="575271"/>
                </a:lnTo>
                <a:lnTo>
                  <a:pt x="4216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803" y="732826"/>
                </a:lnTo>
                <a:lnTo>
                  <a:pt x="27032" y="768173"/>
                </a:lnTo>
                <a:lnTo>
                  <a:pt x="51460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32" y="1528548"/>
                </a:lnTo>
                <a:lnTo>
                  <a:pt x="3296878" y="1511320"/>
                </a:lnTo>
                <a:lnTo>
                  <a:pt x="3327689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4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50" y="805520"/>
                </a:lnTo>
                <a:lnTo>
                  <a:pt x="3465321" y="770173"/>
                </a:lnTo>
                <a:lnTo>
                  <a:pt x="3440890" y="739360"/>
                </a:lnTo>
                <a:lnTo>
                  <a:pt x="3410014" y="714278"/>
                </a:lnTo>
                <a:lnTo>
                  <a:pt x="3341925" y="685692"/>
                </a:lnTo>
                <a:lnTo>
                  <a:pt x="3298063" y="674085"/>
                </a:lnTo>
                <a:lnTo>
                  <a:pt x="444687" y="25354"/>
                </a:lnTo>
                <a:lnTo>
                  <a:pt x="388376" y="12792"/>
                </a:lnTo>
                <a:lnTo>
                  <a:pt x="343422" y="4214"/>
                </a:lnTo>
                <a:lnTo>
                  <a:pt x="305303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720000">
            <a:off x="15638359" y="1417011"/>
            <a:ext cx="2828442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baseline="48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baseline="40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baseline="322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5175" b="1" spc="-330" baseline="3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-15" baseline="2415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5175" b="1" spc="-15" baseline="161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tice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85157" y="1180612"/>
            <a:ext cx="13637260" cy="4415155"/>
            <a:chOff x="2285157" y="1180612"/>
            <a:chExt cx="13637260" cy="441515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5157" y="1180612"/>
              <a:ext cx="13637124" cy="44147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03992" y="2263182"/>
              <a:ext cx="12799695" cy="2235835"/>
            </a:xfrm>
            <a:custGeom>
              <a:avLst/>
              <a:gdLst/>
              <a:ahLst/>
              <a:cxnLst/>
              <a:rect l="l" t="t" r="r" b="b"/>
              <a:pathLst>
                <a:path w="12799694" h="2235835">
                  <a:moveTo>
                    <a:pt x="12752656" y="0"/>
                  </a:moveTo>
                  <a:lnTo>
                    <a:pt x="46797" y="0"/>
                  </a:lnTo>
                  <a:lnTo>
                    <a:pt x="28581" y="3677"/>
                  </a:lnTo>
                  <a:lnTo>
                    <a:pt x="13706" y="13706"/>
                  </a:lnTo>
                  <a:lnTo>
                    <a:pt x="3677" y="28581"/>
                  </a:lnTo>
                  <a:lnTo>
                    <a:pt x="0" y="46797"/>
                  </a:lnTo>
                  <a:lnTo>
                    <a:pt x="0" y="2188890"/>
                  </a:lnTo>
                  <a:lnTo>
                    <a:pt x="3677" y="2207106"/>
                  </a:lnTo>
                  <a:lnTo>
                    <a:pt x="13706" y="2221981"/>
                  </a:lnTo>
                  <a:lnTo>
                    <a:pt x="28581" y="2232010"/>
                  </a:lnTo>
                  <a:lnTo>
                    <a:pt x="46797" y="2235687"/>
                  </a:lnTo>
                  <a:lnTo>
                    <a:pt x="12752656" y="2235687"/>
                  </a:lnTo>
                  <a:lnTo>
                    <a:pt x="12770876" y="2232010"/>
                  </a:lnTo>
                  <a:lnTo>
                    <a:pt x="12785753" y="2221981"/>
                  </a:lnTo>
                  <a:lnTo>
                    <a:pt x="12795783" y="2207106"/>
                  </a:lnTo>
                  <a:lnTo>
                    <a:pt x="12799461" y="2188890"/>
                  </a:lnTo>
                  <a:lnTo>
                    <a:pt x="12799461" y="46797"/>
                  </a:lnTo>
                  <a:lnTo>
                    <a:pt x="12795783" y="28581"/>
                  </a:lnTo>
                  <a:lnTo>
                    <a:pt x="12785753" y="13706"/>
                  </a:lnTo>
                  <a:lnTo>
                    <a:pt x="12770876" y="3677"/>
                  </a:lnTo>
                  <a:lnTo>
                    <a:pt x="12752656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04464" y="2762084"/>
            <a:ext cx="10790555" cy="1204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" algn="ctr">
              <a:lnSpc>
                <a:spcPts val="4635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Place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main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class</a:t>
            </a:r>
            <a:r>
              <a:rPr sz="3950" spc="-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in</a:t>
            </a:r>
            <a:endParaRPr sz="3950">
              <a:latin typeface="Arial Rounded MT Bold"/>
              <a:cs typeface="Arial Rounded MT Bold"/>
            </a:endParaRPr>
          </a:p>
          <a:p>
            <a:pPr algn="ctr">
              <a:lnSpc>
                <a:spcPts val="4635"/>
              </a:lnSpc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</a:t>
            </a:r>
            <a:r>
              <a:rPr sz="3950" spc="-10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root</a:t>
            </a:r>
            <a:r>
              <a:rPr sz="3950" spc="-9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package</a:t>
            </a:r>
            <a:r>
              <a:rPr sz="3950" spc="-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above</a:t>
            </a:r>
            <a:r>
              <a:rPr sz="3950" spc="-9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950" spc="-9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other</a:t>
            </a:r>
            <a:r>
              <a:rPr sz="3950" spc="-9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packages</a:t>
            </a:r>
            <a:endParaRPr sz="39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4420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More</a:t>
            </a:r>
            <a:r>
              <a:rPr spc="-245" dirty="0"/>
              <a:t> </a:t>
            </a:r>
            <a:r>
              <a:rPr dirty="0"/>
              <a:t>on</a:t>
            </a:r>
            <a:r>
              <a:rPr spc="-245" dirty="0"/>
              <a:t> </a:t>
            </a:r>
            <a:r>
              <a:rPr spc="-50" dirty="0"/>
              <a:t>Component</a:t>
            </a:r>
            <a:r>
              <a:rPr spc="-245" dirty="0"/>
              <a:t> </a:t>
            </a:r>
            <a:r>
              <a:rPr spc="-10" dirty="0"/>
              <a:t>Scanning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2264" y="665810"/>
            <a:ext cx="19206845" cy="9299575"/>
            <a:chOff x="672264" y="665810"/>
            <a:chExt cx="19206845" cy="9299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856" y="2617003"/>
              <a:ext cx="9165244" cy="49018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264" y="2522766"/>
              <a:ext cx="9458429" cy="52787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225" y="5552973"/>
              <a:ext cx="7087728" cy="44121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5410" y="5699565"/>
              <a:ext cx="6501359" cy="3825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8664" y="665810"/>
              <a:ext cx="12940045" cy="69589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57499" y="2225413"/>
              <a:ext cx="12102465" cy="3825875"/>
            </a:xfrm>
            <a:custGeom>
              <a:avLst/>
              <a:gdLst/>
              <a:ahLst/>
              <a:cxnLst/>
              <a:rect l="l" t="t" r="r" b="b"/>
              <a:pathLst>
                <a:path w="12102465" h="3825875">
                  <a:moveTo>
                    <a:pt x="12044789" y="0"/>
                  </a:moveTo>
                  <a:lnTo>
                    <a:pt x="225778" y="0"/>
                  </a:lnTo>
                  <a:lnTo>
                    <a:pt x="203388" y="4534"/>
                  </a:lnTo>
                  <a:lnTo>
                    <a:pt x="185079" y="16891"/>
                  </a:lnTo>
                  <a:lnTo>
                    <a:pt x="172723" y="35199"/>
                  </a:lnTo>
                  <a:lnTo>
                    <a:pt x="168188" y="57589"/>
                  </a:lnTo>
                  <a:lnTo>
                    <a:pt x="168188" y="1607935"/>
                  </a:lnTo>
                  <a:lnTo>
                    <a:pt x="0" y="3825799"/>
                  </a:lnTo>
                  <a:lnTo>
                    <a:pt x="334413" y="2488144"/>
                  </a:lnTo>
                  <a:lnTo>
                    <a:pt x="12044789" y="2488144"/>
                  </a:lnTo>
                  <a:lnTo>
                    <a:pt x="12067181" y="2483609"/>
                  </a:lnTo>
                  <a:lnTo>
                    <a:pt x="12085489" y="2471253"/>
                  </a:lnTo>
                  <a:lnTo>
                    <a:pt x="12097845" y="2452944"/>
                  </a:lnTo>
                  <a:lnTo>
                    <a:pt x="12102379" y="2430554"/>
                  </a:lnTo>
                  <a:lnTo>
                    <a:pt x="12102379" y="57589"/>
                  </a:lnTo>
                  <a:lnTo>
                    <a:pt x="12097845" y="35199"/>
                  </a:lnTo>
                  <a:lnTo>
                    <a:pt x="12085489" y="16891"/>
                  </a:lnTo>
                  <a:lnTo>
                    <a:pt x="12067181" y="4534"/>
                  </a:lnTo>
                  <a:lnTo>
                    <a:pt x="12044789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40464" y="2563137"/>
            <a:ext cx="11313795" cy="17805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Main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class</a:t>
            </a:r>
            <a:endParaRPr sz="39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Arial Rounded MT Bold"/>
              <a:cs typeface="Arial Rounded MT Bold"/>
            </a:endParaRPr>
          </a:p>
          <a:p>
            <a:pPr algn="ctr">
              <a:lnSpc>
                <a:spcPct val="100000"/>
              </a:lnSpc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Automatically</a:t>
            </a:r>
            <a:r>
              <a:rPr sz="39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component</a:t>
            </a:r>
            <a:r>
              <a:rPr sz="3950" spc="-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scans</a:t>
            </a:r>
            <a:r>
              <a:rPr sz="3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sub-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packages</a:t>
            </a:r>
            <a:endParaRPr sz="3950">
              <a:latin typeface="Arial Rounded MT Bold"/>
              <a:cs typeface="Arial Rounded MT 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699441" y="4720060"/>
            <a:ext cx="10983595" cy="5505450"/>
            <a:chOff x="8699441" y="4720060"/>
            <a:chExt cx="10983595" cy="550545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9441" y="4720060"/>
              <a:ext cx="10982974" cy="55050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18277" y="6007062"/>
              <a:ext cx="10145395" cy="2917190"/>
            </a:xfrm>
            <a:custGeom>
              <a:avLst/>
              <a:gdLst/>
              <a:ahLst/>
              <a:cxnLst/>
              <a:rect l="l" t="t" r="r" b="b"/>
              <a:pathLst>
                <a:path w="10145394" h="2917190">
                  <a:moveTo>
                    <a:pt x="10087713" y="0"/>
                  </a:moveTo>
                  <a:lnTo>
                    <a:pt x="1188117" y="0"/>
                  </a:lnTo>
                  <a:lnTo>
                    <a:pt x="1165727" y="4534"/>
                  </a:lnTo>
                  <a:lnTo>
                    <a:pt x="1147418" y="16891"/>
                  </a:lnTo>
                  <a:lnTo>
                    <a:pt x="1135062" y="35199"/>
                  </a:lnTo>
                  <a:lnTo>
                    <a:pt x="1130527" y="57589"/>
                  </a:lnTo>
                  <a:lnTo>
                    <a:pt x="1130527" y="725435"/>
                  </a:lnTo>
                  <a:lnTo>
                    <a:pt x="0" y="840288"/>
                  </a:lnTo>
                  <a:lnTo>
                    <a:pt x="1130527" y="955468"/>
                  </a:lnTo>
                  <a:lnTo>
                    <a:pt x="1130527" y="2859860"/>
                  </a:lnTo>
                  <a:lnTo>
                    <a:pt x="1135062" y="2882199"/>
                  </a:lnTo>
                  <a:lnTo>
                    <a:pt x="1147418" y="2900395"/>
                  </a:lnTo>
                  <a:lnTo>
                    <a:pt x="1165727" y="2912639"/>
                  </a:lnTo>
                  <a:lnTo>
                    <a:pt x="1188117" y="2917122"/>
                  </a:lnTo>
                  <a:lnTo>
                    <a:pt x="10087713" y="2917122"/>
                  </a:lnTo>
                  <a:lnTo>
                    <a:pt x="10110105" y="2912639"/>
                  </a:lnTo>
                  <a:lnTo>
                    <a:pt x="10128414" y="2900395"/>
                  </a:lnTo>
                  <a:lnTo>
                    <a:pt x="10140769" y="2882199"/>
                  </a:lnTo>
                  <a:lnTo>
                    <a:pt x="10145303" y="2859860"/>
                  </a:lnTo>
                  <a:lnTo>
                    <a:pt x="10145303" y="57589"/>
                  </a:lnTo>
                  <a:lnTo>
                    <a:pt x="10140769" y="35199"/>
                  </a:lnTo>
                  <a:lnTo>
                    <a:pt x="10128414" y="16891"/>
                  </a:lnTo>
                  <a:lnTo>
                    <a:pt x="10110105" y="4534"/>
                  </a:lnTo>
                  <a:lnTo>
                    <a:pt x="10087713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458185" y="6269831"/>
            <a:ext cx="8594090" cy="2356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Includes</a:t>
            </a:r>
            <a:r>
              <a:rPr sz="3950" spc="-10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"rest"</a:t>
            </a:r>
            <a:r>
              <a:rPr sz="3950" spc="-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sub-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package</a:t>
            </a:r>
            <a:endParaRPr sz="39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Arial Rounded MT Bold"/>
              <a:cs typeface="Arial Rounded MT Bold"/>
            </a:endParaRPr>
          </a:p>
          <a:p>
            <a:pPr marL="12700" marR="5080" algn="ctr">
              <a:lnSpc>
                <a:spcPts val="4530"/>
              </a:lnSpc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Any</a:t>
            </a:r>
            <a:r>
              <a:rPr sz="3950" spc="-7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other</a:t>
            </a:r>
            <a:r>
              <a:rPr sz="3950" spc="-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sub-</a:t>
            </a:r>
            <a:r>
              <a:rPr sz="3950" spc="-35" dirty="0">
                <a:solidFill>
                  <a:srgbClr val="FFFFFF"/>
                </a:solidFill>
                <a:latin typeface="Arial Rounded MT Bold"/>
                <a:cs typeface="Arial Rounded MT Bold"/>
              </a:rPr>
              <a:t>packages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</a:t>
            </a:r>
            <a:r>
              <a:rPr sz="3950" spc="-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create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Can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give</a:t>
            </a:r>
            <a:r>
              <a:rPr sz="3950" spc="-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them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any</a:t>
            </a:r>
            <a:r>
              <a:rPr sz="3950" spc="-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name</a:t>
            </a:r>
            <a:endParaRPr sz="39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8710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The </a:t>
            </a:r>
            <a:r>
              <a:rPr spc="-45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55527" y="2623584"/>
            <a:ext cx="9063990" cy="2513330"/>
            <a:chOff x="1155527" y="2623584"/>
            <a:chExt cx="9063990" cy="2513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527" y="2623584"/>
              <a:ext cx="9063563" cy="25130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4362" y="3349575"/>
              <a:ext cx="8225892" cy="10470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2034" y="2123360"/>
            <a:ext cx="11955780" cy="2030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Building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application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really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HARD!!!</a:t>
            </a:r>
            <a:endParaRPr sz="4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200">
              <a:latin typeface="Book Antiqua"/>
              <a:cs typeface="Book Antiqua"/>
            </a:endParaRPr>
          </a:p>
          <a:p>
            <a:pPr marL="808355">
              <a:lnSpc>
                <a:spcPct val="100000"/>
              </a:lnSpc>
            </a:pP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Q:</a:t>
            </a:r>
            <a:r>
              <a:rPr sz="34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What</a:t>
            </a:r>
            <a:r>
              <a:rPr sz="34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Maven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archetype</a:t>
            </a:r>
            <a:r>
              <a:rPr sz="34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to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Book Antiqua"/>
                <a:cs typeface="Book Antiqua"/>
              </a:rPr>
              <a:t>use?</a:t>
            </a:r>
            <a:endParaRPr sz="3450">
              <a:latin typeface="Book Antiqua"/>
              <a:cs typeface="Book Antiqu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55527" y="4404743"/>
            <a:ext cx="15006319" cy="5884545"/>
            <a:chOff x="1155527" y="4404743"/>
            <a:chExt cx="15006319" cy="58845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9980" y="4404743"/>
              <a:ext cx="11125881" cy="25130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08815" y="5130734"/>
              <a:ext cx="10288270" cy="1047115"/>
            </a:xfrm>
            <a:custGeom>
              <a:avLst/>
              <a:gdLst/>
              <a:ahLst/>
              <a:cxnLst/>
              <a:rect l="l" t="t" r="r" b="b"/>
              <a:pathLst>
                <a:path w="10288270" h="1047114">
                  <a:moveTo>
                    <a:pt x="10048110" y="0"/>
                  </a:moveTo>
                  <a:lnTo>
                    <a:pt x="241164" y="0"/>
                  </a:lnTo>
                  <a:lnTo>
                    <a:pt x="194710" y="183"/>
                  </a:lnTo>
                  <a:lnTo>
                    <a:pt x="127201" y="4963"/>
                  </a:lnTo>
                  <a:lnTo>
                    <a:pt x="70465" y="25950"/>
                  </a:lnTo>
                  <a:lnTo>
                    <a:pt x="25950" y="70465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4" y="806991"/>
                  </a:lnTo>
                  <a:lnTo>
                    <a:pt x="183" y="852377"/>
                  </a:lnTo>
                  <a:lnTo>
                    <a:pt x="4967" y="919904"/>
                  </a:lnTo>
                  <a:lnTo>
                    <a:pt x="25950" y="976623"/>
                  </a:lnTo>
                  <a:lnTo>
                    <a:pt x="70465" y="1021138"/>
                  </a:lnTo>
                  <a:lnTo>
                    <a:pt x="127184" y="1042124"/>
                  </a:lnTo>
                  <a:lnTo>
                    <a:pt x="194260" y="1046904"/>
                  </a:lnTo>
                  <a:lnTo>
                    <a:pt x="240097" y="1047088"/>
                  </a:lnTo>
                  <a:lnTo>
                    <a:pt x="10047042" y="1047088"/>
                  </a:lnTo>
                  <a:lnTo>
                    <a:pt x="10093497" y="1046904"/>
                  </a:lnTo>
                  <a:lnTo>
                    <a:pt x="10161008" y="1042124"/>
                  </a:lnTo>
                  <a:lnTo>
                    <a:pt x="10217746" y="1021138"/>
                  </a:lnTo>
                  <a:lnTo>
                    <a:pt x="10262256" y="976623"/>
                  </a:lnTo>
                  <a:lnTo>
                    <a:pt x="10283244" y="919887"/>
                  </a:lnTo>
                  <a:lnTo>
                    <a:pt x="10288024" y="852828"/>
                  </a:lnTo>
                  <a:lnTo>
                    <a:pt x="10288208" y="806991"/>
                  </a:lnTo>
                  <a:lnTo>
                    <a:pt x="10288203" y="240097"/>
                  </a:lnTo>
                  <a:lnTo>
                    <a:pt x="10288024" y="194710"/>
                  </a:lnTo>
                  <a:lnTo>
                    <a:pt x="10283238" y="127184"/>
                  </a:lnTo>
                  <a:lnTo>
                    <a:pt x="10262256" y="70465"/>
                  </a:lnTo>
                  <a:lnTo>
                    <a:pt x="10217746" y="25950"/>
                  </a:lnTo>
                  <a:lnTo>
                    <a:pt x="10161025" y="4963"/>
                  </a:lnTo>
                  <a:lnTo>
                    <a:pt x="10130459" y="1470"/>
                  </a:lnTo>
                  <a:lnTo>
                    <a:pt x="10093947" y="183"/>
                  </a:lnTo>
                  <a:lnTo>
                    <a:pt x="10048110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527" y="6090239"/>
              <a:ext cx="11125881" cy="25130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74362" y="6816230"/>
              <a:ext cx="10288270" cy="1047115"/>
            </a:xfrm>
            <a:custGeom>
              <a:avLst/>
              <a:gdLst/>
              <a:ahLst/>
              <a:cxnLst/>
              <a:rect l="l" t="t" r="r" b="b"/>
              <a:pathLst>
                <a:path w="10288270" h="1047115">
                  <a:moveTo>
                    <a:pt x="10048110" y="0"/>
                  </a:moveTo>
                  <a:lnTo>
                    <a:pt x="241164" y="0"/>
                  </a:lnTo>
                  <a:lnTo>
                    <a:pt x="194710" y="183"/>
                  </a:lnTo>
                  <a:lnTo>
                    <a:pt x="127201" y="4963"/>
                  </a:lnTo>
                  <a:lnTo>
                    <a:pt x="70464" y="25950"/>
                  </a:lnTo>
                  <a:lnTo>
                    <a:pt x="25950" y="70464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4" y="806991"/>
                  </a:lnTo>
                  <a:lnTo>
                    <a:pt x="183" y="852377"/>
                  </a:lnTo>
                  <a:lnTo>
                    <a:pt x="4967" y="919903"/>
                  </a:lnTo>
                  <a:lnTo>
                    <a:pt x="25950" y="976623"/>
                  </a:lnTo>
                  <a:lnTo>
                    <a:pt x="70464" y="1021138"/>
                  </a:lnTo>
                  <a:lnTo>
                    <a:pt x="127184" y="1042124"/>
                  </a:lnTo>
                  <a:lnTo>
                    <a:pt x="194260" y="1046904"/>
                  </a:lnTo>
                  <a:lnTo>
                    <a:pt x="240097" y="1047088"/>
                  </a:lnTo>
                  <a:lnTo>
                    <a:pt x="10047042" y="1047088"/>
                  </a:lnTo>
                  <a:lnTo>
                    <a:pt x="10093497" y="1046904"/>
                  </a:lnTo>
                  <a:lnTo>
                    <a:pt x="10161008" y="1042124"/>
                  </a:lnTo>
                  <a:lnTo>
                    <a:pt x="10217746" y="1021138"/>
                  </a:lnTo>
                  <a:lnTo>
                    <a:pt x="10262256" y="976623"/>
                  </a:lnTo>
                  <a:lnTo>
                    <a:pt x="10283244" y="919887"/>
                  </a:lnTo>
                  <a:lnTo>
                    <a:pt x="10288024" y="852827"/>
                  </a:lnTo>
                  <a:lnTo>
                    <a:pt x="10288208" y="806991"/>
                  </a:lnTo>
                  <a:lnTo>
                    <a:pt x="10288203" y="240097"/>
                  </a:lnTo>
                  <a:lnTo>
                    <a:pt x="10288024" y="194710"/>
                  </a:lnTo>
                  <a:lnTo>
                    <a:pt x="10283238" y="127184"/>
                  </a:lnTo>
                  <a:lnTo>
                    <a:pt x="10262256" y="70464"/>
                  </a:lnTo>
                  <a:lnTo>
                    <a:pt x="10217746" y="25950"/>
                  </a:lnTo>
                  <a:lnTo>
                    <a:pt x="10161025" y="4963"/>
                  </a:lnTo>
                  <a:lnTo>
                    <a:pt x="10130459" y="1470"/>
                  </a:lnTo>
                  <a:lnTo>
                    <a:pt x="10093947" y="183"/>
                  </a:lnTo>
                  <a:lnTo>
                    <a:pt x="10048110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2804" y="7775736"/>
              <a:ext cx="12218486" cy="25130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61639" y="8501726"/>
              <a:ext cx="11381105" cy="1047115"/>
            </a:xfrm>
            <a:custGeom>
              <a:avLst/>
              <a:gdLst/>
              <a:ahLst/>
              <a:cxnLst/>
              <a:rect l="l" t="t" r="r" b="b"/>
              <a:pathLst>
                <a:path w="11381105" h="1047115">
                  <a:moveTo>
                    <a:pt x="11140725" y="0"/>
                  </a:moveTo>
                  <a:lnTo>
                    <a:pt x="241164" y="0"/>
                  </a:lnTo>
                  <a:lnTo>
                    <a:pt x="194710" y="183"/>
                  </a:lnTo>
                  <a:lnTo>
                    <a:pt x="127201" y="4963"/>
                  </a:lnTo>
                  <a:lnTo>
                    <a:pt x="70464" y="25950"/>
                  </a:lnTo>
                  <a:lnTo>
                    <a:pt x="25949" y="70465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4" y="806992"/>
                  </a:lnTo>
                  <a:lnTo>
                    <a:pt x="183" y="852377"/>
                  </a:lnTo>
                  <a:lnTo>
                    <a:pt x="4967" y="919904"/>
                  </a:lnTo>
                  <a:lnTo>
                    <a:pt x="25949" y="976623"/>
                  </a:lnTo>
                  <a:lnTo>
                    <a:pt x="70464" y="1021138"/>
                  </a:lnTo>
                  <a:lnTo>
                    <a:pt x="127184" y="1042125"/>
                  </a:lnTo>
                  <a:lnTo>
                    <a:pt x="194260" y="1046904"/>
                  </a:lnTo>
                  <a:lnTo>
                    <a:pt x="240096" y="1047088"/>
                  </a:lnTo>
                  <a:lnTo>
                    <a:pt x="11139657" y="1047088"/>
                  </a:lnTo>
                  <a:lnTo>
                    <a:pt x="11186111" y="1046904"/>
                  </a:lnTo>
                  <a:lnTo>
                    <a:pt x="11253619" y="1042125"/>
                  </a:lnTo>
                  <a:lnTo>
                    <a:pt x="11310352" y="1021138"/>
                  </a:lnTo>
                  <a:lnTo>
                    <a:pt x="11354870" y="976623"/>
                  </a:lnTo>
                  <a:lnTo>
                    <a:pt x="11375859" y="919887"/>
                  </a:lnTo>
                  <a:lnTo>
                    <a:pt x="11380639" y="852828"/>
                  </a:lnTo>
                  <a:lnTo>
                    <a:pt x="11380823" y="806992"/>
                  </a:lnTo>
                  <a:lnTo>
                    <a:pt x="11380818" y="240097"/>
                  </a:lnTo>
                  <a:lnTo>
                    <a:pt x="11380639" y="194711"/>
                  </a:lnTo>
                  <a:lnTo>
                    <a:pt x="11375853" y="127184"/>
                  </a:lnTo>
                  <a:lnTo>
                    <a:pt x="11354870" y="70465"/>
                  </a:lnTo>
                  <a:lnTo>
                    <a:pt x="11310352" y="25950"/>
                  </a:lnTo>
                  <a:lnTo>
                    <a:pt x="11253636" y="4963"/>
                  </a:lnTo>
                  <a:lnTo>
                    <a:pt x="11186562" y="183"/>
                  </a:lnTo>
                  <a:lnTo>
                    <a:pt x="11140725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77821" y="5379806"/>
            <a:ext cx="12919710" cy="3924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762375" algn="r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Q:</a:t>
            </a:r>
            <a:r>
              <a:rPr sz="34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Which</a:t>
            </a:r>
            <a:r>
              <a:rPr sz="34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Maven</a:t>
            </a:r>
            <a:r>
              <a:rPr sz="34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dependencies</a:t>
            </a:r>
            <a:r>
              <a:rPr sz="34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do</a:t>
            </a:r>
            <a:r>
              <a:rPr sz="3450" spc="-1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I</a:t>
            </a:r>
            <a:r>
              <a:rPr sz="3450" spc="-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Book Antiqua"/>
                <a:cs typeface="Book Antiqua"/>
              </a:rPr>
              <a:t>need?</a:t>
            </a:r>
            <a:endParaRPr sz="34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</a:pPr>
            <a:endParaRPr sz="38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</a:pPr>
            <a:endParaRPr sz="3550">
              <a:latin typeface="Book Antiqua"/>
              <a:cs typeface="Book Antiqua"/>
            </a:endParaRPr>
          </a:p>
          <a:p>
            <a:pPr marR="3646170" algn="r">
              <a:lnSpc>
                <a:spcPct val="100000"/>
              </a:lnSpc>
            </a:pP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Q:</a:t>
            </a:r>
            <a:r>
              <a:rPr sz="34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How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do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I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set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up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configuration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(xml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or</a:t>
            </a:r>
            <a:r>
              <a:rPr sz="345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Book Antiqua"/>
                <a:cs typeface="Book Antiqua"/>
              </a:rPr>
              <a:t>Java)?</a:t>
            </a:r>
            <a:endParaRPr sz="34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</a:pPr>
            <a:endParaRPr sz="38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</a:pPr>
            <a:endParaRPr sz="3550">
              <a:latin typeface="Book Antiqua"/>
              <a:cs typeface="Book Antiqua"/>
            </a:endParaRPr>
          </a:p>
          <a:p>
            <a:pPr marL="2797810">
              <a:lnSpc>
                <a:spcPct val="100000"/>
              </a:lnSpc>
            </a:pP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Q:</a:t>
            </a:r>
            <a:r>
              <a:rPr sz="34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How</a:t>
            </a:r>
            <a:r>
              <a:rPr sz="34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do</a:t>
            </a:r>
            <a:r>
              <a:rPr sz="34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I</a:t>
            </a:r>
            <a:r>
              <a:rPr sz="34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install</a:t>
            </a:r>
            <a:r>
              <a:rPr sz="34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server?</a:t>
            </a:r>
            <a:r>
              <a:rPr sz="34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Book Antiqua"/>
                <a:cs typeface="Book Antiqua"/>
              </a:rPr>
              <a:t>(Tomcat,</a:t>
            </a:r>
            <a:r>
              <a:rPr sz="34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dirty="0">
                <a:solidFill>
                  <a:srgbClr val="FFFFFF"/>
                </a:solidFill>
                <a:latin typeface="Book Antiqua"/>
                <a:cs typeface="Book Antiqua"/>
              </a:rPr>
              <a:t>JBoss</a:t>
            </a:r>
            <a:r>
              <a:rPr sz="3450" spc="-2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Book Antiqua"/>
                <a:cs typeface="Book Antiqua"/>
              </a:rPr>
              <a:t>etc…)</a:t>
            </a:r>
            <a:endParaRPr sz="3450">
              <a:latin typeface="Book Antiqua"/>
              <a:cs typeface="Book Antiqu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712221" y="815293"/>
            <a:ext cx="6391910" cy="4783455"/>
            <a:chOff x="13712221" y="815293"/>
            <a:chExt cx="6391910" cy="478345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2221" y="815293"/>
              <a:ext cx="6391878" cy="478344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131057" y="1966990"/>
              <a:ext cx="5563870" cy="2466340"/>
            </a:xfrm>
            <a:custGeom>
              <a:avLst/>
              <a:gdLst/>
              <a:ahLst/>
              <a:cxnLst/>
              <a:rect l="l" t="t" r="r" b="b"/>
              <a:pathLst>
                <a:path w="5563869" h="2466340">
                  <a:moveTo>
                    <a:pt x="5511130" y="0"/>
                  </a:moveTo>
                  <a:lnTo>
                    <a:pt x="52354" y="0"/>
                  </a:lnTo>
                  <a:lnTo>
                    <a:pt x="31973" y="4114"/>
                  </a:lnTo>
                  <a:lnTo>
                    <a:pt x="15331" y="15333"/>
                  </a:lnTo>
                  <a:lnTo>
                    <a:pt x="4113" y="31975"/>
                  </a:lnTo>
                  <a:lnTo>
                    <a:pt x="0" y="52354"/>
                  </a:lnTo>
                  <a:lnTo>
                    <a:pt x="0" y="2413753"/>
                  </a:lnTo>
                  <a:lnTo>
                    <a:pt x="4113" y="2434132"/>
                  </a:lnTo>
                  <a:lnTo>
                    <a:pt x="15331" y="2450773"/>
                  </a:lnTo>
                  <a:lnTo>
                    <a:pt x="31973" y="2461993"/>
                  </a:lnTo>
                  <a:lnTo>
                    <a:pt x="52354" y="2466108"/>
                  </a:lnTo>
                  <a:lnTo>
                    <a:pt x="5511130" y="2466108"/>
                  </a:lnTo>
                  <a:lnTo>
                    <a:pt x="5531511" y="2461993"/>
                  </a:lnTo>
                  <a:lnTo>
                    <a:pt x="5548153" y="2450773"/>
                  </a:lnTo>
                  <a:lnTo>
                    <a:pt x="5559371" y="2434132"/>
                  </a:lnTo>
                  <a:lnTo>
                    <a:pt x="5563485" y="2413753"/>
                  </a:lnTo>
                  <a:lnTo>
                    <a:pt x="5563485" y="52354"/>
                  </a:lnTo>
                  <a:lnTo>
                    <a:pt x="5559371" y="31975"/>
                  </a:lnTo>
                  <a:lnTo>
                    <a:pt x="5548153" y="15333"/>
                  </a:lnTo>
                  <a:lnTo>
                    <a:pt x="5531511" y="4114"/>
                  </a:lnTo>
                  <a:lnTo>
                    <a:pt x="551113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971137" y="2395603"/>
            <a:ext cx="3886200" cy="157988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11454" marR="215900" indent="659130">
              <a:lnSpc>
                <a:spcPts val="4040"/>
              </a:lnSpc>
              <a:spcBef>
                <a:spcPts val="330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And</a:t>
            </a:r>
            <a:r>
              <a:rPr sz="3450" spc="-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that's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JUST</a:t>
            </a:r>
            <a:r>
              <a:rPr sz="34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 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basics</a:t>
            </a:r>
            <a:endParaRPr sz="3450">
              <a:latin typeface="Arial Rounded MT Bold"/>
              <a:cs typeface="Arial Rounded MT Bold"/>
            </a:endParaRPr>
          </a:p>
          <a:p>
            <a:pPr marL="12700">
              <a:lnSpc>
                <a:spcPts val="3920"/>
              </a:lnSpc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for</a:t>
            </a:r>
            <a:r>
              <a:rPr sz="3450" spc="-7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getting</a:t>
            </a:r>
            <a:r>
              <a:rPr sz="3450" spc="-7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started</a:t>
            </a:r>
            <a:endParaRPr sz="34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4420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More</a:t>
            </a:r>
            <a:r>
              <a:rPr spc="-245" dirty="0"/>
              <a:t> </a:t>
            </a:r>
            <a:r>
              <a:rPr dirty="0"/>
              <a:t>on</a:t>
            </a:r>
            <a:r>
              <a:rPr spc="-245" dirty="0"/>
              <a:t> </a:t>
            </a:r>
            <a:r>
              <a:rPr spc="-50" dirty="0"/>
              <a:t>Component</a:t>
            </a:r>
            <a:r>
              <a:rPr spc="-245" dirty="0"/>
              <a:t> </a:t>
            </a:r>
            <a:r>
              <a:rPr spc="-10" dirty="0"/>
              <a:t>Scanning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563" y="4679848"/>
            <a:ext cx="20066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-170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245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2753" y="4577317"/>
            <a:ext cx="70942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dirty="0">
                <a:latin typeface="Book Antiqua"/>
                <a:cs typeface="Book Antiqua"/>
              </a:rPr>
              <a:t>But</a:t>
            </a:r>
            <a:r>
              <a:rPr sz="3500" spc="-5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what</a:t>
            </a:r>
            <a:r>
              <a:rPr sz="3500" spc="-5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about</a:t>
            </a:r>
            <a:r>
              <a:rPr sz="3500" spc="-5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my</a:t>
            </a:r>
            <a:r>
              <a:rPr sz="3500" spc="-5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other</a:t>
            </a:r>
            <a:r>
              <a:rPr sz="3500" spc="-5" dirty="0">
                <a:latin typeface="Book Antiqua"/>
                <a:cs typeface="Book Antiqua"/>
              </a:rPr>
              <a:t> </a:t>
            </a:r>
            <a:r>
              <a:rPr sz="3500" spc="-10" dirty="0">
                <a:latin typeface="Book Antiqua"/>
                <a:cs typeface="Book Antiqua"/>
              </a:rPr>
              <a:t>packages?</a:t>
            </a:r>
            <a:endParaRPr sz="350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0398" y="5435929"/>
            <a:ext cx="5319395" cy="141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114"/>
              </a:spcBef>
              <a:buClr>
                <a:srgbClr val="5C86B9"/>
              </a:buClr>
              <a:buSzPct val="70000"/>
              <a:buFont typeface="Lucida Sans"/>
              <a:buChar char="•"/>
              <a:tabLst>
                <a:tab pos="483234" algn="l"/>
                <a:tab pos="484505" algn="l"/>
              </a:tabLst>
            </a:pPr>
            <a:r>
              <a:rPr sz="3500" b="1" spc="-10" dirty="0">
                <a:latin typeface="Courier New"/>
                <a:cs typeface="Courier New"/>
              </a:rPr>
              <a:t>org.acme.iot.utils</a:t>
            </a:r>
            <a:endParaRPr sz="3500">
              <a:latin typeface="Courier New"/>
              <a:cs typeface="Courier New"/>
            </a:endParaRPr>
          </a:p>
          <a:p>
            <a:pPr marL="483870" indent="-471805">
              <a:lnSpc>
                <a:spcPct val="100000"/>
              </a:lnSpc>
              <a:spcBef>
                <a:spcPts val="2560"/>
              </a:spcBef>
              <a:buClr>
                <a:srgbClr val="5C86B9"/>
              </a:buClr>
              <a:buSzPct val="70000"/>
              <a:buFont typeface="Lucida Sans"/>
              <a:buChar char="•"/>
              <a:tabLst>
                <a:tab pos="483234" algn="l"/>
                <a:tab pos="484505" algn="l"/>
              </a:tabLst>
            </a:pPr>
            <a:r>
              <a:rPr sz="3500" b="1" spc="-10" dirty="0">
                <a:latin typeface="Courier New"/>
                <a:cs typeface="Courier New"/>
              </a:rPr>
              <a:t>edu.cmu.wean</a:t>
            </a:r>
            <a:endParaRPr sz="35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69318" y="5820750"/>
            <a:ext cx="11918950" cy="3709670"/>
            <a:chOff x="7469318" y="5820750"/>
            <a:chExt cx="11918950" cy="3709670"/>
          </a:xfrm>
        </p:grpSpPr>
        <p:sp>
          <p:nvSpPr>
            <p:cNvPr id="7" name="object 7"/>
            <p:cNvSpPr/>
            <p:nvPr/>
          </p:nvSpPr>
          <p:spPr>
            <a:xfrm>
              <a:off x="7647323" y="5935930"/>
              <a:ext cx="11562715" cy="3248660"/>
            </a:xfrm>
            <a:custGeom>
              <a:avLst/>
              <a:gdLst/>
              <a:ahLst/>
              <a:cxnLst/>
              <a:rect l="l" t="t" r="r" b="b"/>
              <a:pathLst>
                <a:path w="11562715" h="3248659">
                  <a:moveTo>
                    <a:pt x="0" y="0"/>
                  </a:moveTo>
                  <a:lnTo>
                    <a:pt x="11562646" y="0"/>
                  </a:lnTo>
                  <a:lnTo>
                    <a:pt x="11562646" y="3248592"/>
                  </a:lnTo>
                  <a:lnTo>
                    <a:pt x="0" y="3248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9318" y="5820750"/>
              <a:ext cx="11918652" cy="370931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704342" y="5987117"/>
            <a:ext cx="11160125" cy="2042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300" b="1" spc="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300" b="1" spc="-10" dirty="0">
                <a:latin typeface="Courier New"/>
                <a:cs typeface="Courier New"/>
              </a:rPr>
              <a:t>com.luv2code.springboot.demo.mycoolapp;</a:t>
            </a:r>
            <a:endParaRPr sz="2300">
              <a:latin typeface="Courier New"/>
              <a:cs typeface="Courier New"/>
            </a:endParaRPr>
          </a:p>
          <a:p>
            <a:pPr marL="12700" marR="7092315">
              <a:lnSpc>
                <a:spcPct val="101600"/>
              </a:lnSpc>
            </a:pPr>
            <a:r>
              <a:rPr sz="2300" b="1" spc="-50" dirty="0">
                <a:latin typeface="Courier New"/>
                <a:cs typeface="Courier New"/>
              </a:rPr>
              <a:t>… </a:t>
            </a:r>
            <a:r>
              <a:rPr sz="2300" b="1" spc="-10" dirty="0">
                <a:latin typeface="Courier New"/>
                <a:cs typeface="Courier New"/>
              </a:rPr>
              <a:t>@SpringBootApplication(</a:t>
            </a:r>
            <a:endParaRPr sz="2300">
              <a:latin typeface="Courier New"/>
              <a:cs typeface="Courier New"/>
            </a:endParaRPr>
          </a:p>
          <a:p>
            <a:pPr marL="766445">
              <a:lnSpc>
                <a:spcPts val="2290"/>
              </a:lnSpc>
            </a:pPr>
            <a:r>
              <a:rPr sz="2300" b="1" spc="-10" dirty="0">
                <a:solidFill>
                  <a:srgbClr val="FF2600"/>
                </a:solidFill>
                <a:latin typeface="Courier New"/>
                <a:cs typeface="Courier New"/>
              </a:rPr>
              <a:t>scanBasePackages</a:t>
            </a:r>
            <a:r>
              <a:rPr sz="2300" b="1" spc="-10" dirty="0">
                <a:latin typeface="Courier New"/>
                <a:cs typeface="Courier New"/>
              </a:rPr>
              <a:t>={</a:t>
            </a:r>
            <a:r>
              <a:rPr sz="2300" b="1" spc="-10" dirty="0">
                <a:solidFill>
                  <a:srgbClr val="3933FF"/>
                </a:solidFill>
                <a:latin typeface="Courier New"/>
                <a:cs typeface="Courier New"/>
              </a:rPr>
              <a:t>"com.luv2code.springboot.demo.mycoolapp"</a:t>
            </a:r>
            <a:r>
              <a:rPr sz="2300" b="1" spc="-10" dirty="0"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3983354" marR="3524250" indent="-50800">
              <a:lnSpc>
                <a:spcPts val="2560"/>
              </a:lnSpc>
              <a:spcBef>
                <a:spcPts val="150"/>
              </a:spcBef>
            </a:pPr>
            <a:r>
              <a:rPr sz="2300" b="1" spc="-10" dirty="0">
                <a:solidFill>
                  <a:srgbClr val="3933FF"/>
                </a:solidFill>
                <a:latin typeface="Courier New"/>
                <a:cs typeface="Courier New"/>
              </a:rPr>
              <a:t>"org.acme.iot.utils"</a:t>
            </a:r>
            <a:r>
              <a:rPr sz="2300" b="1" spc="-10" dirty="0">
                <a:latin typeface="Courier New"/>
                <a:cs typeface="Courier New"/>
              </a:rPr>
              <a:t>, </a:t>
            </a:r>
            <a:r>
              <a:rPr sz="2300" b="1" spc="-10" dirty="0">
                <a:solidFill>
                  <a:srgbClr val="3933FF"/>
                </a:solidFill>
                <a:latin typeface="Courier New"/>
                <a:cs typeface="Courier New"/>
              </a:rPr>
              <a:t>"edu.cmu.wean"</a:t>
            </a:r>
            <a:r>
              <a:rPr sz="2300" b="1" spc="-10" dirty="0"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04342" y="8028940"/>
            <a:ext cx="618299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300" b="1" spc="-5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300" b="1" spc="-3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MycoolappApplication</a:t>
            </a:r>
            <a:r>
              <a:rPr sz="2300" b="1" spc="-40" dirty="0">
                <a:latin typeface="Courier New"/>
                <a:cs typeface="Courier New"/>
              </a:rPr>
              <a:t> </a:t>
            </a:r>
            <a:r>
              <a:rPr sz="2300" b="1" spc="-50" dirty="0"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886131" y="1820267"/>
            <a:ext cx="7049770" cy="6509384"/>
            <a:chOff x="12886131" y="1820267"/>
            <a:chExt cx="7049770" cy="6509384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6131" y="1820267"/>
              <a:ext cx="7049523" cy="65092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304966" y="3295547"/>
              <a:ext cx="6212205" cy="3545204"/>
            </a:xfrm>
            <a:custGeom>
              <a:avLst/>
              <a:gdLst/>
              <a:ahLst/>
              <a:cxnLst/>
              <a:rect l="l" t="t" r="r" b="b"/>
              <a:pathLst>
                <a:path w="6212205" h="3545204">
                  <a:moveTo>
                    <a:pt x="3541776" y="1642620"/>
                  </a:moveTo>
                  <a:lnTo>
                    <a:pt x="3312077" y="1642620"/>
                  </a:lnTo>
                  <a:lnTo>
                    <a:pt x="3426932" y="3544721"/>
                  </a:lnTo>
                  <a:lnTo>
                    <a:pt x="3541776" y="1642620"/>
                  </a:lnTo>
                  <a:close/>
                </a:path>
                <a:path w="6212205" h="3545204">
                  <a:moveTo>
                    <a:pt x="6154262" y="0"/>
                  </a:moveTo>
                  <a:lnTo>
                    <a:pt x="57589" y="0"/>
                  </a:lnTo>
                  <a:lnTo>
                    <a:pt x="35202" y="4534"/>
                  </a:lnTo>
                  <a:lnTo>
                    <a:pt x="16893" y="16891"/>
                  </a:lnTo>
                  <a:lnTo>
                    <a:pt x="4535" y="35199"/>
                  </a:lnTo>
                  <a:lnTo>
                    <a:pt x="0" y="57589"/>
                  </a:lnTo>
                  <a:lnTo>
                    <a:pt x="0" y="1585030"/>
                  </a:lnTo>
                  <a:lnTo>
                    <a:pt x="4535" y="1607420"/>
                  </a:lnTo>
                  <a:lnTo>
                    <a:pt x="16893" y="1625728"/>
                  </a:lnTo>
                  <a:lnTo>
                    <a:pt x="35202" y="1638085"/>
                  </a:lnTo>
                  <a:lnTo>
                    <a:pt x="57589" y="1642620"/>
                  </a:lnTo>
                  <a:lnTo>
                    <a:pt x="6154262" y="1642620"/>
                  </a:lnTo>
                  <a:lnTo>
                    <a:pt x="6176654" y="1638085"/>
                  </a:lnTo>
                  <a:lnTo>
                    <a:pt x="6194963" y="1625728"/>
                  </a:lnTo>
                  <a:lnTo>
                    <a:pt x="6207318" y="1607420"/>
                  </a:lnTo>
                  <a:lnTo>
                    <a:pt x="6211852" y="1585030"/>
                  </a:lnTo>
                  <a:lnTo>
                    <a:pt x="6211852" y="57589"/>
                  </a:lnTo>
                  <a:lnTo>
                    <a:pt x="6207318" y="35199"/>
                  </a:lnTo>
                  <a:lnTo>
                    <a:pt x="6194963" y="16891"/>
                  </a:lnTo>
                  <a:lnTo>
                    <a:pt x="6176654" y="4534"/>
                  </a:lnTo>
                  <a:lnTo>
                    <a:pt x="6154262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46163" y="2085246"/>
            <a:ext cx="18265140" cy="2614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9270" indent="-471805">
              <a:lnSpc>
                <a:spcPct val="100000"/>
              </a:lnSpc>
              <a:spcBef>
                <a:spcPts val="114"/>
              </a:spcBef>
              <a:buClr>
                <a:srgbClr val="5C86B9"/>
              </a:buClr>
              <a:buSzPct val="70000"/>
              <a:buFont typeface="Lucida Sans"/>
              <a:buChar char="•"/>
              <a:tabLst>
                <a:tab pos="508634" algn="l"/>
                <a:tab pos="509905" algn="l"/>
              </a:tabLst>
            </a:pPr>
            <a:r>
              <a:rPr sz="3500" dirty="0">
                <a:latin typeface="Book Antiqua"/>
                <a:cs typeface="Book Antiqua"/>
              </a:rPr>
              <a:t>Default</a:t>
            </a:r>
            <a:r>
              <a:rPr sz="3500" spc="-20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scanning</a:t>
            </a:r>
            <a:r>
              <a:rPr sz="3500" spc="-15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is</a:t>
            </a:r>
            <a:r>
              <a:rPr sz="3500" spc="-15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fine</a:t>
            </a:r>
            <a:r>
              <a:rPr sz="3500" spc="-15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if</a:t>
            </a:r>
            <a:r>
              <a:rPr sz="3500" spc="-15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everything</a:t>
            </a:r>
            <a:r>
              <a:rPr sz="3500" spc="-15" dirty="0">
                <a:latin typeface="Book Antiqua"/>
                <a:cs typeface="Book Antiqua"/>
              </a:rPr>
              <a:t> </a:t>
            </a:r>
            <a:r>
              <a:rPr sz="3500" dirty="0">
                <a:latin typeface="Book Antiqua"/>
                <a:cs typeface="Book Antiqua"/>
              </a:rPr>
              <a:t>is</a:t>
            </a:r>
            <a:r>
              <a:rPr sz="3500" spc="-15" dirty="0">
                <a:latin typeface="Book Antiqua"/>
                <a:cs typeface="Book Antiqua"/>
              </a:rPr>
              <a:t> </a:t>
            </a:r>
            <a:r>
              <a:rPr sz="3500" spc="-10" dirty="0">
                <a:latin typeface="Book Antiqua"/>
                <a:cs typeface="Book Antiqua"/>
              </a:rPr>
              <a:t>under</a:t>
            </a:r>
            <a:endParaRPr sz="3500">
              <a:latin typeface="Book Antiqua"/>
              <a:cs typeface="Book Antiqua"/>
            </a:endParaRPr>
          </a:p>
          <a:p>
            <a:pPr marL="927735" lvl="1" indent="-471805">
              <a:lnSpc>
                <a:spcPts val="3895"/>
              </a:lnSpc>
              <a:spcBef>
                <a:spcPts val="3300"/>
              </a:spcBef>
              <a:buClr>
                <a:srgbClr val="5C86B9"/>
              </a:buClr>
              <a:buSzPct val="70000"/>
              <a:buFont typeface="Lucida Sans"/>
              <a:buChar char="•"/>
              <a:tabLst>
                <a:tab pos="927735" algn="l"/>
                <a:tab pos="928369" algn="l"/>
              </a:tabLst>
            </a:pPr>
            <a:r>
              <a:rPr sz="3500" b="1" spc="-10" dirty="0">
                <a:latin typeface="Courier New"/>
                <a:cs typeface="Courier New"/>
              </a:rPr>
              <a:t>com.luv2code.springboot.demo.mycoolapp</a:t>
            </a:r>
            <a:endParaRPr sz="3500">
              <a:latin typeface="Courier New"/>
              <a:cs typeface="Courier New"/>
            </a:endParaRPr>
          </a:p>
          <a:p>
            <a:pPr marL="12696825" marR="17780" indent="1235075">
              <a:lnSpc>
                <a:spcPts val="4530"/>
              </a:lnSpc>
              <a:spcBef>
                <a:spcPts val="1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Explicitly 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list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base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Arial Rounded MT Bold"/>
                <a:cs typeface="Arial Rounded MT Bold"/>
              </a:rPr>
              <a:t>packages</a:t>
            </a:r>
            <a:r>
              <a:rPr sz="3950" spc="-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to</a:t>
            </a:r>
            <a:r>
              <a:rPr sz="3950" spc="-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scan</a:t>
            </a:r>
            <a:endParaRPr sz="39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3889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Application</a:t>
            </a:r>
            <a:r>
              <a:rPr spc="-215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0373" y="237047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5801" y="2249010"/>
            <a:ext cx="184194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By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default,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load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properties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from: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3800" b="1" spc="-10" dirty="0">
                <a:latin typeface="Courier New"/>
                <a:cs typeface="Courier New"/>
              </a:rPr>
              <a:t>application.properties</a:t>
            </a:r>
            <a:endParaRPr sz="38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6766" y="2348021"/>
            <a:ext cx="15612744" cy="5366385"/>
            <a:chOff x="1316766" y="2348021"/>
            <a:chExt cx="15612744" cy="5366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6766" y="4328330"/>
              <a:ext cx="6497873" cy="33858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8191" y="2348021"/>
              <a:ext cx="10081171" cy="50003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67027" y="3540391"/>
              <a:ext cx="9243695" cy="2602230"/>
            </a:xfrm>
            <a:custGeom>
              <a:avLst/>
              <a:gdLst/>
              <a:ahLst/>
              <a:cxnLst/>
              <a:rect l="l" t="t" r="r" b="b"/>
              <a:pathLst>
                <a:path w="9243694" h="2602229">
                  <a:moveTo>
                    <a:pt x="9191142" y="0"/>
                  </a:moveTo>
                  <a:lnTo>
                    <a:pt x="1084391" y="0"/>
                  </a:lnTo>
                  <a:lnTo>
                    <a:pt x="1064012" y="4114"/>
                  </a:lnTo>
                  <a:lnTo>
                    <a:pt x="1047370" y="15334"/>
                  </a:lnTo>
                  <a:lnTo>
                    <a:pt x="1036150" y="31975"/>
                  </a:lnTo>
                  <a:lnTo>
                    <a:pt x="1032036" y="52354"/>
                  </a:lnTo>
                  <a:lnTo>
                    <a:pt x="1032036" y="1672069"/>
                  </a:lnTo>
                  <a:lnTo>
                    <a:pt x="0" y="2601688"/>
                  </a:lnTo>
                  <a:lnTo>
                    <a:pt x="1203497" y="1822916"/>
                  </a:lnTo>
                  <a:lnTo>
                    <a:pt x="9191142" y="1822916"/>
                  </a:lnTo>
                  <a:lnTo>
                    <a:pt x="9211523" y="1818801"/>
                  </a:lnTo>
                  <a:lnTo>
                    <a:pt x="9228164" y="1807581"/>
                  </a:lnTo>
                  <a:lnTo>
                    <a:pt x="9239383" y="1790940"/>
                  </a:lnTo>
                  <a:lnTo>
                    <a:pt x="9243496" y="1770561"/>
                  </a:lnTo>
                  <a:lnTo>
                    <a:pt x="9243496" y="52354"/>
                  </a:lnTo>
                  <a:lnTo>
                    <a:pt x="9239383" y="31975"/>
                  </a:lnTo>
                  <a:lnTo>
                    <a:pt x="9228164" y="15334"/>
                  </a:lnTo>
                  <a:lnTo>
                    <a:pt x="9211523" y="4114"/>
                  </a:lnTo>
                  <a:lnTo>
                    <a:pt x="9191142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819461" y="3725405"/>
            <a:ext cx="5171440" cy="14243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Created</a:t>
            </a:r>
            <a:r>
              <a:rPr sz="3100" spc="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by</a:t>
            </a:r>
            <a:r>
              <a:rPr sz="3100" spc="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Initializr</a:t>
            </a:r>
            <a:endParaRPr sz="31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Arial Rounded MT Bold"/>
              <a:cs typeface="Arial Rounded MT Bold"/>
            </a:endParaRPr>
          </a:p>
          <a:p>
            <a:pPr marL="6985" algn="ctr">
              <a:lnSpc>
                <a:spcPct val="100000"/>
              </a:lnSpc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Empty</a:t>
            </a:r>
            <a:r>
              <a:rPr sz="3100" spc="3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at</a:t>
            </a:r>
            <a:r>
              <a:rPr sz="3100" spc="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</a:t>
            </a:r>
            <a:r>
              <a:rPr sz="3100" spc="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beginning</a:t>
            </a:r>
            <a:endParaRPr sz="3100">
              <a:latin typeface="Arial Rounded MT Bold"/>
              <a:cs typeface="Arial Rounded MT 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19149" y="5101204"/>
            <a:ext cx="10866120" cy="5470525"/>
            <a:chOff x="8719149" y="5101204"/>
            <a:chExt cx="10866120" cy="54705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9149" y="5101204"/>
              <a:ext cx="10865784" cy="54704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37985" y="6381714"/>
              <a:ext cx="10028555" cy="2895600"/>
            </a:xfrm>
            <a:custGeom>
              <a:avLst/>
              <a:gdLst/>
              <a:ahLst/>
              <a:cxnLst/>
              <a:rect l="l" t="t" r="r" b="b"/>
              <a:pathLst>
                <a:path w="10028555" h="2895600">
                  <a:moveTo>
                    <a:pt x="9975756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3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2843133"/>
                  </a:lnTo>
                  <a:lnTo>
                    <a:pt x="4114" y="2863511"/>
                  </a:lnTo>
                  <a:lnTo>
                    <a:pt x="15333" y="2880153"/>
                  </a:lnTo>
                  <a:lnTo>
                    <a:pt x="31975" y="2891373"/>
                  </a:lnTo>
                  <a:lnTo>
                    <a:pt x="52354" y="2895487"/>
                  </a:lnTo>
                  <a:lnTo>
                    <a:pt x="9975756" y="2895487"/>
                  </a:lnTo>
                  <a:lnTo>
                    <a:pt x="9996138" y="2891373"/>
                  </a:lnTo>
                  <a:lnTo>
                    <a:pt x="10012779" y="2880153"/>
                  </a:lnTo>
                  <a:lnTo>
                    <a:pt x="10023997" y="2863511"/>
                  </a:lnTo>
                  <a:lnTo>
                    <a:pt x="10028111" y="2843133"/>
                  </a:lnTo>
                  <a:lnTo>
                    <a:pt x="10028111" y="52354"/>
                  </a:lnTo>
                  <a:lnTo>
                    <a:pt x="10023997" y="31975"/>
                  </a:lnTo>
                  <a:lnTo>
                    <a:pt x="10012779" y="15334"/>
                  </a:lnTo>
                  <a:lnTo>
                    <a:pt x="9996138" y="4114"/>
                  </a:lnTo>
                  <a:lnTo>
                    <a:pt x="9975756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541952" y="6657254"/>
            <a:ext cx="7215505" cy="2293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255" algn="ctr">
              <a:lnSpc>
                <a:spcPts val="3510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Can</a:t>
            </a:r>
            <a:r>
              <a:rPr sz="3100" spc="7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add</a:t>
            </a:r>
            <a:r>
              <a:rPr sz="3100" spc="7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7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r>
              <a:rPr sz="3100" spc="7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properties</a:t>
            </a:r>
            <a:endParaRPr sz="3100" dirty="0">
              <a:latin typeface="Arial Rounded MT Bold"/>
              <a:cs typeface="Arial Rounded MT Bold"/>
            </a:endParaRPr>
          </a:p>
          <a:p>
            <a:pPr marL="2540" algn="ctr">
              <a:lnSpc>
                <a:spcPts val="3510"/>
              </a:lnSpc>
            </a:pPr>
            <a:r>
              <a:rPr sz="3100" b="1" spc="-10" dirty="0">
                <a:solidFill>
                  <a:srgbClr val="FFFFFF"/>
                </a:solidFill>
                <a:latin typeface="Courier New"/>
                <a:cs typeface="Courier New"/>
              </a:rPr>
              <a:t>server.port=8585</a:t>
            </a:r>
            <a:endParaRPr sz="31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 dirty="0">
              <a:latin typeface="Courier New"/>
              <a:cs typeface="Courier New"/>
            </a:endParaRPr>
          </a:p>
          <a:p>
            <a:pPr algn="ctr">
              <a:lnSpc>
                <a:spcPts val="3510"/>
              </a:lnSpc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Also</a:t>
            </a:r>
            <a:r>
              <a:rPr sz="3100" spc="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add</a:t>
            </a:r>
            <a:r>
              <a:rPr sz="3100" spc="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100" spc="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own</a:t>
            </a:r>
            <a:r>
              <a:rPr sz="3100" spc="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custom</a:t>
            </a:r>
            <a:r>
              <a:rPr sz="3100" spc="6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properties</a:t>
            </a:r>
            <a:endParaRPr sz="3100" dirty="0">
              <a:latin typeface="Arial Rounded MT Bold"/>
              <a:cs typeface="Arial Rounded MT Bold"/>
            </a:endParaRPr>
          </a:p>
          <a:p>
            <a:pPr algn="ctr">
              <a:lnSpc>
                <a:spcPts val="3510"/>
              </a:lnSpc>
            </a:pPr>
            <a:r>
              <a:rPr sz="3100" b="1" dirty="0">
                <a:solidFill>
                  <a:srgbClr val="FFFFFF"/>
                </a:solidFill>
                <a:latin typeface="Courier New"/>
                <a:cs typeface="Courier New"/>
              </a:rPr>
              <a:t>coach.name=Mickey</a:t>
            </a:r>
            <a:r>
              <a:rPr sz="3100" b="1" spc="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b="1" spc="-10" dirty="0">
                <a:solidFill>
                  <a:srgbClr val="FFFFFF"/>
                </a:solidFill>
                <a:latin typeface="Courier New"/>
                <a:cs typeface="Courier New"/>
              </a:rPr>
              <a:t>Mouse</a:t>
            </a:r>
            <a:endParaRPr sz="31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84850" y="5126672"/>
            <a:ext cx="8082280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b="1" spc="-105" dirty="0">
                <a:latin typeface="Arial"/>
                <a:cs typeface="Arial"/>
              </a:rPr>
              <a:t>Spring</a:t>
            </a:r>
            <a:r>
              <a:rPr sz="6750" b="1" spc="-365" dirty="0">
                <a:latin typeface="Arial"/>
                <a:cs typeface="Arial"/>
              </a:rPr>
              <a:t> </a:t>
            </a:r>
            <a:r>
              <a:rPr sz="6750" b="1" spc="-75" dirty="0">
                <a:latin typeface="Arial"/>
                <a:cs typeface="Arial"/>
              </a:rPr>
              <a:t>Boot</a:t>
            </a:r>
            <a:r>
              <a:rPr sz="6750" b="1" spc="-365" dirty="0">
                <a:latin typeface="Arial"/>
                <a:cs typeface="Arial"/>
              </a:rPr>
              <a:t> </a:t>
            </a:r>
            <a:r>
              <a:rPr sz="6750" b="1" spc="-114" dirty="0">
                <a:latin typeface="Arial"/>
                <a:cs typeface="Arial"/>
              </a:rPr>
              <a:t>Starters</a:t>
            </a:r>
            <a:endParaRPr sz="6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8710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The </a:t>
            </a:r>
            <a:r>
              <a:rPr spc="-45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6131" y="2201034"/>
            <a:ext cx="18618835" cy="7431405"/>
            <a:chOff x="996131" y="2201034"/>
            <a:chExt cx="18618835" cy="7431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131" y="2201034"/>
              <a:ext cx="9141082" cy="55181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9342" y="3385527"/>
              <a:ext cx="8235670" cy="62466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0741" y="5402732"/>
              <a:ext cx="3053865" cy="1940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688362" y="5804923"/>
            <a:ext cx="2797175" cy="1072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320">
              <a:lnSpc>
                <a:spcPct val="110800"/>
              </a:lnSpc>
              <a:spcBef>
                <a:spcPts val="95"/>
              </a:spcBef>
            </a:pP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Which</a:t>
            </a:r>
            <a:r>
              <a:rPr sz="3100" spc="8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Book Antiqua"/>
                <a:cs typeface="Book Antiqua"/>
              </a:rPr>
              <a:t>versions </a:t>
            </a: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are</a:t>
            </a:r>
            <a:r>
              <a:rPr sz="310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Book Antiqua"/>
                <a:cs typeface="Book Antiqua"/>
              </a:rPr>
              <a:t>compatible?</a:t>
            </a:r>
            <a:endParaRPr sz="3100">
              <a:latin typeface="Book Antiqua"/>
              <a:cs typeface="Book Antiqu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1983" y="4264759"/>
            <a:ext cx="11308715" cy="3752215"/>
            <a:chOff x="5361983" y="4264759"/>
            <a:chExt cx="11308715" cy="37522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87666" y="5039942"/>
              <a:ext cx="2982757" cy="7305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74236" y="6689499"/>
              <a:ext cx="1360976" cy="2921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76581" y="7008797"/>
              <a:ext cx="1365372" cy="10079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61983" y="4264759"/>
              <a:ext cx="3571240" cy="1708785"/>
            </a:xfrm>
            <a:custGeom>
              <a:avLst/>
              <a:gdLst/>
              <a:ahLst/>
              <a:cxnLst/>
              <a:rect l="l" t="t" r="r" b="b"/>
              <a:pathLst>
                <a:path w="3571240" h="1708785">
                  <a:moveTo>
                    <a:pt x="0" y="0"/>
                  </a:moveTo>
                  <a:lnTo>
                    <a:pt x="1306897" y="552665"/>
                  </a:lnTo>
                  <a:lnTo>
                    <a:pt x="1306897" y="1655054"/>
                  </a:lnTo>
                  <a:lnTo>
                    <a:pt x="1311076" y="1675852"/>
                  </a:lnTo>
                  <a:lnTo>
                    <a:pt x="1322485" y="1692801"/>
                  </a:lnTo>
                  <a:lnTo>
                    <a:pt x="1339435" y="1704210"/>
                  </a:lnTo>
                  <a:lnTo>
                    <a:pt x="1360232" y="1708389"/>
                  </a:lnTo>
                  <a:lnTo>
                    <a:pt x="3517563" y="1708389"/>
                  </a:lnTo>
                  <a:lnTo>
                    <a:pt x="3538412" y="1704210"/>
                  </a:lnTo>
                  <a:lnTo>
                    <a:pt x="3555473" y="1692801"/>
                  </a:lnTo>
                  <a:lnTo>
                    <a:pt x="3566996" y="1675852"/>
                  </a:lnTo>
                  <a:lnTo>
                    <a:pt x="3571226" y="1655054"/>
                  </a:lnTo>
                  <a:lnTo>
                    <a:pt x="3571226" y="454829"/>
                  </a:lnTo>
                  <a:lnTo>
                    <a:pt x="3566995" y="434031"/>
                  </a:lnTo>
                  <a:lnTo>
                    <a:pt x="3555473" y="417081"/>
                  </a:lnTo>
                  <a:lnTo>
                    <a:pt x="3538411" y="405671"/>
                  </a:lnTo>
                  <a:lnTo>
                    <a:pt x="3517563" y="401492"/>
                  </a:lnTo>
                  <a:lnTo>
                    <a:pt x="1602372" y="401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38914" y="4757835"/>
            <a:ext cx="1331595" cy="1072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230">
              <a:lnSpc>
                <a:spcPct val="110800"/>
              </a:lnSpc>
              <a:spcBef>
                <a:spcPts val="95"/>
              </a:spcBef>
            </a:pPr>
            <a:r>
              <a:rPr sz="3100" spc="-10" dirty="0">
                <a:solidFill>
                  <a:srgbClr val="FFFFFF"/>
                </a:solidFill>
                <a:latin typeface="Book Antiqua"/>
                <a:cs typeface="Book Antiqua"/>
              </a:rPr>
              <a:t>Spring version</a:t>
            </a:r>
            <a:endParaRPr sz="31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8710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The </a:t>
            </a:r>
            <a:r>
              <a:rPr spc="-45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6131" y="2201034"/>
            <a:ext cx="18618835" cy="7431405"/>
            <a:chOff x="996131" y="2201034"/>
            <a:chExt cx="18618835" cy="7431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131" y="2201034"/>
              <a:ext cx="9141082" cy="55181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9342" y="3385527"/>
              <a:ext cx="8235670" cy="62466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0741" y="5402732"/>
              <a:ext cx="3053865" cy="1940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688362" y="5804923"/>
            <a:ext cx="2797175" cy="1072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320">
              <a:lnSpc>
                <a:spcPct val="110800"/>
              </a:lnSpc>
              <a:spcBef>
                <a:spcPts val="95"/>
              </a:spcBef>
            </a:pP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Which</a:t>
            </a:r>
            <a:r>
              <a:rPr sz="3100" spc="8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Book Antiqua"/>
                <a:cs typeface="Book Antiqua"/>
              </a:rPr>
              <a:t>versions </a:t>
            </a: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are</a:t>
            </a:r>
            <a:r>
              <a:rPr sz="3100" spc="-1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Book Antiqua"/>
                <a:cs typeface="Book Antiqua"/>
              </a:rPr>
              <a:t>compatible?</a:t>
            </a:r>
            <a:endParaRPr sz="3100">
              <a:latin typeface="Book Antiqua"/>
              <a:cs typeface="Book Antiqu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43525" y="5039942"/>
            <a:ext cx="9627235" cy="5145405"/>
            <a:chOff x="7043525" y="5039942"/>
            <a:chExt cx="9627235" cy="51454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87666" y="5039942"/>
              <a:ext cx="2982757" cy="7305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74236" y="6689500"/>
              <a:ext cx="1360976" cy="2921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76582" y="7008797"/>
              <a:ext cx="1365372" cy="10079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3525" y="5249988"/>
              <a:ext cx="5609236" cy="49347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462361" y="6430063"/>
              <a:ext cx="4772025" cy="2560955"/>
            </a:xfrm>
            <a:custGeom>
              <a:avLst/>
              <a:gdLst/>
              <a:ahLst/>
              <a:cxnLst/>
              <a:rect l="l" t="t" r="r" b="b"/>
              <a:pathLst>
                <a:path w="4772025" h="2560954">
                  <a:moveTo>
                    <a:pt x="4717205" y="0"/>
                  </a:moveTo>
                  <a:lnTo>
                    <a:pt x="54362" y="0"/>
                  </a:lnTo>
                  <a:lnTo>
                    <a:pt x="33202" y="4272"/>
                  </a:lnTo>
                  <a:lnTo>
                    <a:pt x="15922" y="15922"/>
                  </a:lnTo>
                  <a:lnTo>
                    <a:pt x="4272" y="33202"/>
                  </a:lnTo>
                  <a:lnTo>
                    <a:pt x="0" y="54362"/>
                  </a:lnTo>
                  <a:lnTo>
                    <a:pt x="0" y="2506342"/>
                  </a:lnTo>
                  <a:lnTo>
                    <a:pt x="4272" y="2527503"/>
                  </a:lnTo>
                  <a:lnTo>
                    <a:pt x="15922" y="2544782"/>
                  </a:lnTo>
                  <a:lnTo>
                    <a:pt x="33202" y="2556433"/>
                  </a:lnTo>
                  <a:lnTo>
                    <a:pt x="54362" y="2560705"/>
                  </a:lnTo>
                  <a:lnTo>
                    <a:pt x="4717205" y="2560705"/>
                  </a:lnTo>
                  <a:lnTo>
                    <a:pt x="4738364" y="2556433"/>
                  </a:lnTo>
                  <a:lnTo>
                    <a:pt x="4755644" y="2544782"/>
                  </a:lnTo>
                  <a:lnTo>
                    <a:pt x="4767296" y="2527503"/>
                  </a:lnTo>
                  <a:lnTo>
                    <a:pt x="4771569" y="2506342"/>
                  </a:lnTo>
                  <a:lnTo>
                    <a:pt x="4771569" y="54362"/>
                  </a:lnTo>
                  <a:lnTo>
                    <a:pt x="4767296" y="33202"/>
                  </a:lnTo>
                  <a:lnTo>
                    <a:pt x="4755644" y="15922"/>
                  </a:lnTo>
                  <a:lnTo>
                    <a:pt x="4738364" y="4272"/>
                  </a:lnTo>
                  <a:lnTo>
                    <a:pt x="471720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11653" y="6803845"/>
            <a:ext cx="3067685" cy="17976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Very</a:t>
            </a:r>
            <a:r>
              <a:rPr sz="2950" spc="-114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error-</a:t>
            </a:r>
            <a:r>
              <a:rPr sz="2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prone</a:t>
            </a:r>
            <a:endParaRPr sz="29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 Rounded MT Bold"/>
              <a:cs typeface="Arial Rounded MT Bold"/>
            </a:endParaRPr>
          </a:p>
          <a:p>
            <a:pPr marL="12700" marR="9525" indent="313690">
              <a:lnSpc>
                <a:spcPts val="3460"/>
              </a:lnSpc>
            </a:pP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Easy to </a:t>
            </a:r>
            <a:r>
              <a:rPr sz="29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make</a:t>
            </a:r>
            <a:r>
              <a:rPr sz="2950" spc="7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29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simple</a:t>
            </a:r>
            <a:r>
              <a:rPr sz="2950" spc="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mistake</a:t>
            </a:r>
            <a:endParaRPr sz="2950">
              <a:latin typeface="Arial Rounded MT Bold"/>
              <a:cs typeface="Arial Rounded MT 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61983" y="4264759"/>
            <a:ext cx="7085965" cy="4837430"/>
            <a:chOff x="5361983" y="4264759"/>
            <a:chExt cx="7085965" cy="4837430"/>
          </a:xfrm>
        </p:grpSpPr>
        <p:sp>
          <p:nvSpPr>
            <p:cNvPr id="16" name="object 16"/>
            <p:cNvSpPr/>
            <p:nvPr/>
          </p:nvSpPr>
          <p:spPr>
            <a:xfrm>
              <a:off x="11858811" y="8258763"/>
              <a:ext cx="589280" cy="843280"/>
            </a:xfrm>
            <a:custGeom>
              <a:avLst/>
              <a:gdLst/>
              <a:ahLst/>
              <a:cxnLst/>
              <a:rect l="l" t="t" r="r" b="b"/>
              <a:pathLst>
                <a:path w="589279" h="843279">
                  <a:moveTo>
                    <a:pt x="41642" y="750570"/>
                  </a:moveTo>
                  <a:lnTo>
                    <a:pt x="36093" y="750570"/>
                  </a:lnTo>
                  <a:lnTo>
                    <a:pt x="24068" y="751840"/>
                  </a:lnTo>
                  <a:lnTo>
                    <a:pt x="13609" y="754380"/>
                  </a:lnTo>
                  <a:lnTo>
                    <a:pt x="5368" y="760730"/>
                  </a:lnTo>
                  <a:lnTo>
                    <a:pt x="0" y="772160"/>
                  </a:lnTo>
                  <a:lnTo>
                    <a:pt x="117" y="786130"/>
                  </a:lnTo>
                  <a:lnTo>
                    <a:pt x="7785" y="795020"/>
                  </a:lnTo>
                  <a:lnTo>
                    <a:pt x="20549" y="803910"/>
                  </a:lnTo>
                  <a:lnTo>
                    <a:pt x="35957" y="815340"/>
                  </a:lnTo>
                  <a:lnTo>
                    <a:pt x="45415" y="825500"/>
                  </a:lnTo>
                  <a:lnTo>
                    <a:pt x="51532" y="834390"/>
                  </a:lnTo>
                  <a:lnTo>
                    <a:pt x="58167" y="840740"/>
                  </a:lnTo>
                  <a:lnTo>
                    <a:pt x="69181" y="843280"/>
                  </a:lnTo>
                  <a:lnTo>
                    <a:pt x="73442" y="843280"/>
                  </a:lnTo>
                  <a:lnTo>
                    <a:pt x="87490" y="836930"/>
                  </a:lnTo>
                  <a:lnTo>
                    <a:pt x="97817" y="824230"/>
                  </a:lnTo>
                  <a:lnTo>
                    <a:pt x="107043" y="808990"/>
                  </a:lnTo>
                  <a:lnTo>
                    <a:pt x="117786" y="795020"/>
                  </a:lnTo>
                  <a:lnTo>
                    <a:pt x="134346" y="784860"/>
                  </a:lnTo>
                  <a:lnTo>
                    <a:pt x="170516" y="762000"/>
                  </a:lnTo>
                  <a:lnTo>
                    <a:pt x="187973" y="751840"/>
                  </a:lnTo>
                  <a:lnTo>
                    <a:pt x="47506" y="751840"/>
                  </a:lnTo>
                  <a:lnTo>
                    <a:pt x="41642" y="750570"/>
                  </a:lnTo>
                  <a:close/>
                </a:path>
                <a:path w="589279" h="843279">
                  <a:moveTo>
                    <a:pt x="369873" y="666750"/>
                  </a:moveTo>
                  <a:lnTo>
                    <a:pt x="312880" y="699770"/>
                  </a:lnTo>
                  <a:lnTo>
                    <a:pt x="419690" y="763270"/>
                  </a:lnTo>
                  <a:lnTo>
                    <a:pt x="455075" y="784860"/>
                  </a:lnTo>
                  <a:lnTo>
                    <a:pt x="471284" y="795020"/>
                  </a:lnTo>
                  <a:lnTo>
                    <a:pt x="482043" y="808990"/>
                  </a:lnTo>
                  <a:lnTo>
                    <a:pt x="491293" y="824230"/>
                  </a:lnTo>
                  <a:lnTo>
                    <a:pt x="501643" y="836930"/>
                  </a:lnTo>
                  <a:lnTo>
                    <a:pt x="515701" y="843280"/>
                  </a:lnTo>
                  <a:lnTo>
                    <a:pt x="529183" y="842010"/>
                  </a:lnTo>
                  <a:lnTo>
                    <a:pt x="536779" y="835660"/>
                  </a:lnTo>
                  <a:lnTo>
                    <a:pt x="543189" y="825500"/>
                  </a:lnTo>
                  <a:lnTo>
                    <a:pt x="553114" y="815340"/>
                  </a:lnTo>
                  <a:lnTo>
                    <a:pt x="568527" y="803910"/>
                  </a:lnTo>
                  <a:lnTo>
                    <a:pt x="581293" y="795020"/>
                  </a:lnTo>
                  <a:lnTo>
                    <a:pt x="588959" y="786130"/>
                  </a:lnTo>
                  <a:lnTo>
                    <a:pt x="589071" y="772160"/>
                  </a:lnTo>
                  <a:lnTo>
                    <a:pt x="575632" y="754380"/>
                  </a:lnTo>
                  <a:lnTo>
                    <a:pt x="553436" y="750570"/>
                  </a:lnTo>
                  <a:lnTo>
                    <a:pt x="527583" y="750570"/>
                  </a:lnTo>
                  <a:lnTo>
                    <a:pt x="503178" y="744220"/>
                  </a:lnTo>
                  <a:lnTo>
                    <a:pt x="489523" y="736600"/>
                  </a:lnTo>
                  <a:lnTo>
                    <a:pt x="419056" y="695960"/>
                  </a:lnTo>
                  <a:lnTo>
                    <a:pt x="369873" y="666750"/>
                  </a:lnTo>
                  <a:close/>
                </a:path>
                <a:path w="589279" h="843279">
                  <a:moveTo>
                    <a:pt x="520088" y="468630"/>
                  </a:moveTo>
                  <a:lnTo>
                    <a:pt x="516026" y="468630"/>
                  </a:lnTo>
                  <a:lnTo>
                    <a:pt x="501947" y="474980"/>
                  </a:lnTo>
                  <a:lnTo>
                    <a:pt x="491547" y="487680"/>
                  </a:lnTo>
                  <a:lnTo>
                    <a:pt x="482235" y="502920"/>
                  </a:lnTo>
                  <a:lnTo>
                    <a:pt x="471420" y="516890"/>
                  </a:lnTo>
                  <a:lnTo>
                    <a:pt x="454833" y="527050"/>
                  </a:lnTo>
                  <a:lnTo>
                    <a:pt x="418625" y="549910"/>
                  </a:lnTo>
                  <a:lnTo>
                    <a:pt x="309738" y="613410"/>
                  </a:lnTo>
                  <a:lnTo>
                    <a:pt x="248252" y="650240"/>
                  </a:lnTo>
                  <a:lnTo>
                    <a:pt x="189535" y="684530"/>
                  </a:lnTo>
                  <a:lnTo>
                    <a:pt x="102794" y="734060"/>
                  </a:lnTo>
                  <a:lnTo>
                    <a:pt x="85965" y="744220"/>
                  </a:lnTo>
                  <a:lnTo>
                    <a:pt x="78414" y="748030"/>
                  </a:lnTo>
                  <a:lnTo>
                    <a:pt x="70343" y="750570"/>
                  </a:lnTo>
                  <a:lnTo>
                    <a:pt x="61926" y="750570"/>
                  </a:lnTo>
                  <a:lnTo>
                    <a:pt x="53338" y="751840"/>
                  </a:lnTo>
                  <a:lnTo>
                    <a:pt x="187973" y="751840"/>
                  </a:lnTo>
                  <a:lnTo>
                    <a:pt x="279316" y="698500"/>
                  </a:lnTo>
                  <a:lnTo>
                    <a:pt x="340759" y="661670"/>
                  </a:lnTo>
                  <a:lnTo>
                    <a:pt x="399440" y="627380"/>
                  </a:lnTo>
                  <a:lnTo>
                    <a:pt x="486143" y="577850"/>
                  </a:lnTo>
                  <a:lnTo>
                    <a:pt x="502979" y="567690"/>
                  </a:lnTo>
                  <a:lnTo>
                    <a:pt x="510324" y="563880"/>
                  </a:lnTo>
                  <a:lnTo>
                    <a:pt x="526334" y="561340"/>
                  </a:lnTo>
                  <a:lnTo>
                    <a:pt x="553784" y="561340"/>
                  </a:lnTo>
                  <a:lnTo>
                    <a:pt x="565518" y="560070"/>
                  </a:lnTo>
                  <a:lnTo>
                    <a:pt x="575719" y="557530"/>
                  </a:lnTo>
                  <a:lnTo>
                    <a:pt x="583773" y="551180"/>
                  </a:lnTo>
                  <a:lnTo>
                    <a:pt x="589071" y="541020"/>
                  </a:lnTo>
                  <a:lnTo>
                    <a:pt x="589026" y="527050"/>
                  </a:lnTo>
                  <a:lnTo>
                    <a:pt x="581401" y="516890"/>
                  </a:lnTo>
                  <a:lnTo>
                    <a:pt x="568671" y="508000"/>
                  </a:lnTo>
                  <a:lnTo>
                    <a:pt x="553312" y="497840"/>
                  </a:lnTo>
                  <a:lnTo>
                    <a:pt x="543891" y="487680"/>
                  </a:lnTo>
                  <a:lnTo>
                    <a:pt x="537820" y="477520"/>
                  </a:lnTo>
                  <a:lnTo>
                    <a:pt x="531189" y="471170"/>
                  </a:lnTo>
                  <a:lnTo>
                    <a:pt x="520088" y="468630"/>
                  </a:lnTo>
                  <a:close/>
                </a:path>
                <a:path w="589279" h="843279">
                  <a:moveTo>
                    <a:pt x="73107" y="468630"/>
                  </a:moveTo>
                  <a:lnTo>
                    <a:pt x="65317" y="468630"/>
                  </a:lnTo>
                  <a:lnTo>
                    <a:pt x="56341" y="472440"/>
                  </a:lnTo>
                  <a:lnTo>
                    <a:pt x="50537" y="478790"/>
                  </a:lnTo>
                  <a:lnTo>
                    <a:pt x="44749" y="487680"/>
                  </a:lnTo>
                  <a:lnTo>
                    <a:pt x="35820" y="497840"/>
                  </a:lnTo>
                  <a:lnTo>
                    <a:pt x="20468" y="508000"/>
                  </a:lnTo>
                  <a:lnTo>
                    <a:pt x="7740" y="516890"/>
                  </a:lnTo>
                  <a:lnTo>
                    <a:pt x="113" y="527050"/>
                  </a:lnTo>
                  <a:lnTo>
                    <a:pt x="62" y="541020"/>
                  </a:lnTo>
                  <a:lnTo>
                    <a:pt x="13600" y="557530"/>
                  </a:lnTo>
                  <a:lnTo>
                    <a:pt x="35837" y="561340"/>
                  </a:lnTo>
                  <a:lnTo>
                    <a:pt x="61713" y="561340"/>
                  </a:lnTo>
                  <a:lnTo>
                    <a:pt x="86164" y="567690"/>
                  </a:lnTo>
                  <a:lnTo>
                    <a:pt x="99796" y="575310"/>
                  </a:lnTo>
                  <a:lnTo>
                    <a:pt x="219197" y="645160"/>
                  </a:lnTo>
                  <a:lnTo>
                    <a:pt x="276263" y="612140"/>
                  </a:lnTo>
                  <a:lnTo>
                    <a:pt x="169382" y="548640"/>
                  </a:lnTo>
                  <a:lnTo>
                    <a:pt x="133958" y="527050"/>
                  </a:lnTo>
                  <a:lnTo>
                    <a:pt x="97591" y="487680"/>
                  </a:lnTo>
                  <a:lnTo>
                    <a:pt x="87191" y="474980"/>
                  </a:lnTo>
                  <a:lnTo>
                    <a:pt x="73107" y="468630"/>
                  </a:lnTo>
                  <a:close/>
                </a:path>
                <a:path w="589279" h="843279">
                  <a:moveTo>
                    <a:pt x="167125" y="427990"/>
                  </a:moveTo>
                  <a:lnTo>
                    <a:pt x="165733" y="427990"/>
                  </a:lnTo>
                  <a:lnTo>
                    <a:pt x="169790" y="476250"/>
                  </a:lnTo>
                  <a:lnTo>
                    <a:pt x="190662" y="519430"/>
                  </a:lnTo>
                  <a:lnTo>
                    <a:pt x="232919" y="528320"/>
                  </a:lnTo>
                  <a:lnTo>
                    <a:pt x="262100" y="529590"/>
                  </a:lnTo>
                  <a:lnTo>
                    <a:pt x="285044" y="530860"/>
                  </a:lnTo>
                  <a:lnTo>
                    <a:pt x="304088" y="530860"/>
                  </a:lnTo>
                  <a:lnTo>
                    <a:pt x="327018" y="529590"/>
                  </a:lnTo>
                  <a:lnTo>
                    <a:pt x="356180" y="528320"/>
                  </a:lnTo>
                  <a:lnTo>
                    <a:pt x="384396" y="524510"/>
                  </a:lnTo>
                  <a:lnTo>
                    <a:pt x="403764" y="514350"/>
                  </a:lnTo>
                  <a:lnTo>
                    <a:pt x="415499" y="492760"/>
                  </a:lnTo>
                  <a:lnTo>
                    <a:pt x="189229" y="492760"/>
                  </a:lnTo>
                  <a:lnTo>
                    <a:pt x="189229" y="455930"/>
                  </a:lnTo>
                  <a:lnTo>
                    <a:pt x="187400" y="447040"/>
                  </a:lnTo>
                  <a:lnTo>
                    <a:pt x="183584" y="438150"/>
                  </a:lnTo>
                  <a:lnTo>
                    <a:pt x="177065" y="431800"/>
                  </a:lnTo>
                  <a:lnTo>
                    <a:pt x="167125" y="427990"/>
                  </a:lnTo>
                  <a:close/>
                </a:path>
                <a:path w="589279" h="843279">
                  <a:moveTo>
                    <a:pt x="234977" y="471170"/>
                  </a:moveTo>
                  <a:lnTo>
                    <a:pt x="210475" y="471170"/>
                  </a:lnTo>
                  <a:lnTo>
                    <a:pt x="210475" y="492760"/>
                  </a:lnTo>
                  <a:lnTo>
                    <a:pt x="234977" y="492760"/>
                  </a:lnTo>
                  <a:lnTo>
                    <a:pt x="234977" y="471170"/>
                  </a:lnTo>
                  <a:close/>
                </a:path>
                <a:path w="589279" h="843279">
                  <a:moveTo>
                    <a:pt x="283918" y="471170"/>
                  </a:moveTo>
                  <a:lnTo>
                    <a:pt x="256222" y="471170"/>
                  </a:lnTo>
                  <a:lnTo>
                    <a:pt x="256222" y="492760"/>
                  </a:lnTo>
                  <a:lnTo>
                    <a:pt x="283918" y="492760"/>
                  </a:lnTo>
                  <a:lnTo>
                    <a:pt x="283918" y="471170"/>
                  </a:lnTo>
                  <a:close/>
                </a:path>
                <a:path w="589279" h="843279">
                  <a:moveTo>
                    <a:pt x="332858" y="471170"/>
                  </a:moveTo>
                  <a:lnTo>
                    <a:pt x="305153" y="471170"/>
                  </a:lnTo>
                  <a:lnTo>
                    <a:pt x="305153" y="492760"/>
                  </a:lnTo>
                  <a:lnTo>
                    <a:pt x="332858" y="492760"/>
                  </a:lnTo>
                  <a:lnTo>
                    <a:pt x="332858" y="471170"/>
                  </a:lnTo>
                  <a:close/>
                </a:path>
                <a:path w="589279" h="843279">
                  <a:moveTo>
                    <a:pt x="378595" y="471170"/>
                  </a:moveTo>
                  <a:lnTo>
                    <a:pt x="354093" y="471170"/>
                  </a:lnTo>
                  <a:lnTo>
                    <a:pt x="354093" y="492760"/>
                  </a:lnTo>
                  <a:lnTo>
                    <a:pt x="378595" y="492760"/>
                  </a:lnTo>
                  <a:lnTo>
                    <a:pt x="378595" y="471170"/>
                  </a:lnTo>
                  <a:close/>
                </a:path>
                <a:path w="589279" h="843279">
                  <a:moveTo>
                    <a:pt x="423411" y="427990"/>
                  </a:moveTo>
                  <a:lnTo>
                    <a:pt x="421945" y="427990"/>
                  </a:lnTo>
                  <a:lnTo>
                    <a:pt x="412006" y="431800"/>
                  </a:lnTo>
                  <a:lnTo>
                    <a:pt x="405490" y="438150"/>
                  </a:lnTo>
                  <a:lnTo>
                    <a:pt x="401675" y="447040"/>
                  </a:lnTo>
                  <a:lnTo>
                    <a:pt x="399841" y="455930"/>
                  </a:lnTo>
                  <a:lnTo>
                    <a:pt x="399841" y="492760"/>
                  </a:lnTo>
                  <a:lnTo>
                    <a:pt x="415499" y="492760"/>
                  </a:lnTo>
                  <a:lnTo>
                    <a:pt x="421436" y="462280"/>
                  </a:lnTo>
                  <a:lnTo>
                    <a:pt x="423411" y="427990"/>
                  </a:lnTo>
                  <a:close/>
                </a:path>
                <a:path w="589279" h="843279">
                  <a:moveTo>
                    <a:pt x="484665" y="186690"/>
                  </a:moveTo>
                  <a:lnTo>
                    <a:pt x="104468" y="186690"/>
                  </a:lnTo>
                  <a:lnTo>
                    <a:pt x="124781" y="193040"/>
                  </a:lnTo>
                  <a:lnTo>
                    <a:pt x="123702" y="196850"/>
                  </a:lnTo>
                  <a:lnTo>
                    <a:pt x="122120" y="209550"/>
                  </a:lnTo>
                  <a:lnTo>
                    <a:pt x="122350" y="226060"/>
                  </a:lnTo>
                  <a:lnTo>
                    <a:pt x="126708" y="243840"/>
                  </a:lnTo>
                  <a:lnTo>
                    <a:pt x="128111" y="247650"/>
                  </a:lnTo>
                  <a:lnTo>
                    <a:pt x="130571" y="254000"/>
                  </a:lnTo>
                  <a:lnTo>
                    <a:pt x="135799" y="267970"/>
                  </a:lnTo>
                  <a:lnTo>
                    <a:pt x="139377" y="279400"/>
                  </a:lnTo>
                  <a:lnTo>
                    <a:pt x="141432" y="290830"/>
                  </a:lnTo>
                  <a:lnTo>
                    <a:pt x="142089" y="306070"/>
                  </a:lnTo>
                  <a:lnTo>
                    <a:pt x="141544" y="314960"/>
                  </a:lnTo>
                  <a:lnTo>
                    <a:pt x="140113" y="323850"/>
                  </a:lnTo>
                  <a:lnTo>
                    <a:pt x="138105" y="331470"/>
                  </a:lnTo>
                  <a:lnTo>
                    <a:pt x="135828" y="340360"/>
                  </a:lnTo>
                  <a:lnTo>
                    <a:pt x="133237" y="349250"/>
                  </a:lnTo>
                  <a:lnTo>
                    <a:pt x="131317" y="356870"/>
                  </a:lnTo>
                  <a:lnTo>
                    <a:pt x="130556" y="365760"/>
                  </a:lnTo>
                  <a:lnTo>
                    <a:pt x="131441" y="374650"/>
                  </a:lnTo>
                  <a:lnTo>
                    <a:pt x="156338" y="405130"/>
                  </a:lnTo>
                  <a:lnTo>
                    <a:pt x="184738" y="411480"/>
                  </a:lnTo>
                  <a:lnTo>
                    <a:pt x="197249" y="421640"/>
                  </a:lnTo>
                  <a:lnTo>
                    <a:pt x="205352" y="435610"/>
                  </a:lnTo>
                  <a:lnTo>
                    <a:pt x="209742" y="449580"/>
                  </a:lnTo>
                  <a:lnTo>
                    <a:pt x="234977" y="449580"/>
                  </a:lnTo>
                  <a:lnTo>
                    <a:pt x="234977" y="427990"/>
                  </a:lnTo>
                  <a:lnTo>
                    <a:pt x="388211" y="427990"/>
                  </a:lnTo>
                  <a:lnTo>
                    <a:pt x="391895" y="421640"/>
                  </a:lnTo>
                  <a:lnTo>
                    <a:pt x="404406" y="411480"/>
                  </a:lnTo>
                  <a:lnTo>
                    <a:pt x="422018" y="407670"/>
                  </a:lnTo>
                  <a:lnTo>
                    <a:pt x="432803" y="405130"/>
                  </a:lnTo>
                  <a:lnTo>
                    <a:pt x="441289" y="400050"/>
                  </a:lnTo>
                  <a:lnTo>
                    <a:pt x="276627" y="400050"/>
                  </a:lnTo>
                  <a:lnTo>
                    <a:pt x="268201" y="394970"/>
                  </a:lnTo>
                  <a:lnTo>
                    <a:pt x="262948" y="382270"/>
                  </a:lnTo>
                  <a:lnTo>
                    <a:pt x="264048" y="365760"/>
                  </a:lnTo>
                  <a:lnTo>
                    <a:pt x="273815" y="347980"/>
                  </a:lnTo>
                  <a:lnTo>
                    <a:pt x="294566" y="336550"/>
                  </a:lnTo>
                  <a:lnTo>
                    <a:pt x="452425" y="336550"/>
                  </a:lnTo>
                  <a:lnTo>
                    <a:pt x="452077" y="335280"/>
                  </a:lnTo>
                  <a:lnTo>
                    <a:pt x="202493" y="335280"/>
                  </a:lnTo>
                  <a:lnTo>
                    <a:pt x="176654" y="314960"/>
                  </a:lnTo>
                  <a:lnTo>
                    <a:pt x="162711" y="281940"/>
                  </a:lnTo>
                  <a:lnTo>
                    <a:pt x="168257" y="255270"/>
                  </a:lnTo>
                  <a:lnTo>
                    <a:pt x="188703" y="237490"/>
                  </a:lnTo>
                  <a:lnTo>
                    <a:pt x="219459" y="231140"/>
                  </a:lnTo>
                  <a:lnTo>
                    <a:pt x="465486" y="231140"/>
                  </a:lnTo>
                  <a:lnTo>
                    <a:pt x="466736" y="226060"/>
                  </a:lnTo>
                  <a:lnTo>
                    <a:pt x="466991" y="209550"/>
                  </a:lnTo>
                  <a:lnTo>
                    <a:pt x="465431" y="196850"/>
                  </a:lnTo>
                  <a:lnTo>
                    <a:pt x="464362" y="193040"/>
                  </a:lnTo>
                  <a:lnTo>
                    <a:pt x="484665" y="186690"/>
                  </a:lnTo>
                  <a:close/>
                </a:path>
                <a:path w="589279" h="843279">
                  <a:moveTo>
                    <a:pt x="283918" y="427990"/>
                  </a:moveTo>
                  <a:lnTo>
                    <a:pt x="256222" y="427990"/>
                  </a:lnTo>
                  <a:lnTo>
                    <a:pt x="256222" y="449580"/>
                  </a:lnTo>
                  <a:lnTo>
                    <a:pt x="283918" y="449580"/>
                  </a:lnTo>
                  <a:lnTo>
                    <a:pt x="283918" y="427990"/>
                  </a:lnTo>
                  <a:close/>
                </a:path>
                <a:path w="589279" h="843279">
                  <a:moveTo>
                    <a:pt x="332921" y="427990"/>
                  </a:moveTo>
                  <a:lnTo>
                    <a:pt x="305153" y="427990"/>
                  </a:lnTo>
                  <a:lnTo>
                    <a:pt x="305153" y="449580"/>
                  </a:lnTo>
                  <a:lnTo>
                    <a:pt x="332921" y="449580"/>
                  </a:lnTo>
                  <a:lnTo>
                    <a:pt x="332921" y="427990"/>
                  </a:lnTo>
                  <a:close/>
                </a:path>
                <a:path w="589279" h="843279">
                  <a:moveTo>
                    <a:pt x="388211" y="427990"/>
                  </a:moveTo>
                  <a:lnTo>
                    <a:pt x="354093" y="427990"/>
                  </a:lnTo>
                  <a:lnTo>
                    <a:pt x="354093" y="449580"/>
                  </a:lnTo>
                  <a:lnTo>
                    <a:pt x="379402" y="449580"/>
                  </a:lnTo>
                  <a:lnTo>
                    <a:pt x="383791" y="435610"/>
                  </a:lnTo>
                  <a:lnTo>
                    <a:pt x="388211" y="427990"/>
                  </a:lnTo>
                  <a:close/>
                </a:path>
                <a:path w="589279" h="843279">
                  <a:moveTo>
                    <a:pt x="294566" y="388620"/>
                  </a:moveTo>
                  <a:lnTo>
                    <a:pt x="291882" y="391160"/>
                  </a:lnTo>
                  <a:lnTo>
                    <a:pt x="285212" y="396240"/>
                  </a:lnTo>
                  <a:lnTo>
                    <a:pt x="276627" y="400050"/>
                  </a:lnTo>
                  <a:lnTo>
                    <a:pt x="312514" y="400050"/>
                  </a:lnTo>
                  <a:lnTo>
                    <a:pt x="303926" y="396240"/>
                  </a:lnTo>
                  <a:lnTo>
                    <a:pt x="297252" y="391160"/>
                  </a:lnTo>
                  <a:lnTo>
                    <a:pt x="294566" y="388620"/>
                  </a:lnTo>
                  <a:close/>
                </a:path>
                <a:path w="589279" h="843279">
                  <a:moveTo>
                    <a:pt x="452425" y="336550"/>
                  </a:moveTo>
                  <a:lnTo>
                    <a:pt x="294566" y="336550"/>
                  </a:lnTo>
                  <a:lnTo>
                    <a:pt x="315322" y="347980"/>
                  </a:lnTo>
                  <a:lnTo>
                    <a:pt x="325090" y="365760"/>
                  </a:lnTo>
                  <a:lnTo>
                    <a:pt x="326191" y="382270"/>
                  </a:lnTo>
                  <a:lnTo>
                    <a:pt x="320943" y="394970"/>
                  </a:lnTo>
                  <a:lnTo>
                    <a:pt x="312514" y="400050"/>
                  </a:lnTo>
                  <a:lnTo>
                    <a:pt x="441289" y="400050"/>
                  </a:lnTo>
                  <a:lnTo>
                    <a:pt x="443410" y="398780"/>
                  </a:lnTo>
                  <a:lnTo>
                    <a:pt x="452242" y="388620"/>
                  </a:lnTo>
                  <a:lnTo>
                    <a:pt x="457703" y="374650"/>
                  </a:lnTo>
                  <a:lnTo>
                    <a:pt x="458587" y="365760"/>
                  </a:lnTo>
                  <a:lnTo>
                    <a:pt x="457825" y="356870"/>
                  </a:lnTo>
                  <a:lnTo>
                    <a:pt x="455902" y="349250"/>
                  </a:lnTo>
                  <a:lnTo>
                    <a:pt x="452425" y="336550"/>
                  </a:lnTo>
                  <a:close/>
                </a:path>
                <a:path w="589279" h="843279">
                  <a:moveTo>
                    <a:pt x="369674" y="231140"/>
                  </a:moveTo>
                  <a:lnTo>
                    <a:pt x="219459" y="231140"/>
                  </a:lnTo>
                  <a:lnTo>
                    <a:pt x="256233" y="238760"/>
                  </a:lnTo>
                  <a:lnTo>
                    <a:pt x="270665" y="257810"/>
                  </a:lnTo>
                  <a:lnTo>
                    <a:pt x="262274" y="298450"/>
                  </a:lnTo>
                  <a:lnTo>
                    <a:pt x="227486" y="331470"/>
                  </a:lnTo>
                  <a:lnTo>
                    <a:pt x="202493" y="335280"/>
                  </a:lnTo>
                  <a:lnTo>
                    <a:pt x="386592" y="335280"/>
                  </a:lnTo>
                  <a:lnTo>
                    <a:pt x="340660" y="316230"/>
                  </a:lnTo>
                  <a:lnTo>
                    <a:pt x="318939" y="280670"/>
                  </a:lnTo>
                  <a:lnTo>
                    <a:pt x="318471" y="257810"/>
                  </a:lnTo>
                  <a:lnTo>
                    <a:pt x="332902" y="238760"/>
                  </a:lnTo>
                  <a:lnTo>
                    <a:pt x="369674" y="231140"/>
                  </a:lnTo>
                  <a:close/>
                </a:path>
                <a:path w="589279" h="843279">
                  <a:moveTo>
                    <a:pt x="465486" y="231140"/>
                  </a:moveTo>
                  <a:lnTo>
                    <a:pt x="369674" y="231140"/>
                  </a:lnTo>
                  <a:lnTo>
                    <a:pt x="400420" y="237490"/>
                  </a:lnTo>
                  <a:lnTo>
                    <a:pt x="420845" y="255270"/>
                  </a:lnTo>
                  <a:lnTo>
                    <a:pt x="426373" y="281940"/>
                  </a:lnTo>
                  <a:lnTo>
                    <a:pt x="412427" y="314960"/>
                  </a:lnTo>
                  <a:lnTo>
                    <a:pt x="386592" y="335280"/>
                  </a:lnTo>
                  <a:lnTo>
                    <a:pt x="452077" y="335280"/>
                  </a:lnTo>
                  <a:lnTo>
                    <a:pt x="451034" y="331470"/>
                  </a:lnTo>
                  <a:lnTo>
                    <a:pt x="449029" y="323850"/>
                  </a:lnTo>
                  <a:lnTo>
                    <a:pt x="447599" y="314960"/>
                  </a:lnTo>
                  <a:lnTo>
                    <a:pt x="447054" y="306070"/>
                  </a:lnTo>
                  <a:lnTo>
                    <a:pt x="447700" y="290830"/>
                  </a:lnTo>
                  <a:lnTo>
                    <a:pt x="449729" y="279400"/>
                  </a:lnTo>
                  <a:lnTo>
                    <a:pt x="453282" y="267970"/>
                  </a:lnTo>
                  <a:lnTo>
                    <a:pt x="458499" y="254000"/>
                  </a:lnTo>
                  <a:lnTo>
                    <a:pt x="460959" y="247650"/>
                  </a:lnTo>
                  <a:lnTo>
                    <a:pt x="462362" y="243840"/>
                  </a:lnTo>
                  <a:lnTo>
                    <a:pt x="465486" y="231140"/>
                  </a:lnTo>
                  <a:close/>
                </a:path>
                <a:path w="589279" h="843279">
                  <a:moveTo>
                    <a:pt x="294566" y="0"/>
                  </a:moveTo>
                  <a:lnTo>
                    <a:pt x="250322" y="3810"/>
                  </a:lnTo>
                  <a:lnTo>
                    <a:pt x="208784" y="13970"/>
                  </a:lnTo>
                  <a:lnTo>
                    <a:pt x="170920" y="31750"/>
                  </a:lnTo>
                  <a:lnTo>
                    <a:pt x="137702" y="54610"/>
                  </a:lnTo>
                  <a:lnTo>
                    <a:pt x="110174" y="85090"/>
                  </a:lnTo>
                  <a:lnTo>
                    <a:pt x="90031" y="119380"/>
                  </a:lnTo>
                  <a:lnTo>
                    <a:pt x="77658" y="157480"/>
                  </a:lnTo>
                  <a:lnTo>
                    <a:pt x="73442" y="198120"/>
                  </a:lnTo>
                  <a:lnTo>
                    <a:pt x="76006" y="232410"/>
                  </a:lnTo>
                  <a:lnTo>
                    <a:pt x="84208" y="255270"/>
                  </a:lnTo>
                  <a:lnTo>
                    <a:pt x="98811" y="275590"/>
                  </a:lnTo>
                  <a:lnTo>
                    <a:pt x="120582" y="295910"/>
                  </a:lnTo>
                  <a:lnTo>
                    <a:pt x="119601" y="288290"/>
                  </a:lnTo>
                  <a:lnTo>
                    <a:pt x="117769" y="280670"/>
                  </a:lnTo>
                  <a:lnTo>
                    <a:pt x="114915" y="271780"/>
                  </a:lnTo>
                  <a:lnTo>
                    <a:pt x="109682" y="259080"/>
                  </a:lnTo>
                  <a:lnTo>
                    <a:pt x="108363" y="255270"/>
                  </a:lnTo>
                  <a:lnTo>
                    <a:pt x="106939" y="251460"/>
                  </a:lnTo>
                  <a:lnTo>
                    <a:pt x="101319" y="228600"/>
                  </a:lnTo>
                  <a:lnTo>
                    <a:pt x="100952" y="208280"/>
                  </a:lnTo>
                  <a:lnTo>
                    <a:pt x="102960" y="193040"/>
                  </a:lnTo>
                  <a:lnTo>
                    <a:pt x="104468" y="186690"/>
                  </a:lnTo>
                  <a:lnTo>
                    <a:pt x="514514" y="186690"/>
                  </a:lnTo>
                  <a:lnTo>
                    <a:pt x="511479" y="157480"/>
                  </a:lnTo>
                  <a:lnTo>
                    <a:pt x="499081" y="119380"/>
                  </a:lnTo>
                  <a:lnTo>
                    <a:pt x="478913" y="85090"/>
                  </a:lnTo>
                  <a:lnTo>
                    <a:pt x="451378" y="54610"/>
                  </a:lnTo>
                  <a:lnTo>
                    <a:pt x="418165" y="31750"/>
                  </a:lnTo>
                  <a:lnTo>
                    <a:pt x="380323" y="13970"/>
                  </a:lnTo>
                  <a:lnTo>
                    <a:pt x="338805" y="3810"/>
                  </a:lnTo>
                  <a:lnTo>
                    <a:pt x="294566" y="0"/>
                  </a:lnTo>
                  <a:close/>
                </a:path>
                <a:path w="589279" h="843279">
                  <a:moveTo>
                    <a:pt x="514514" y="186690"/>
                  </a:moveTo>
                  <a:lnTo>
                    <a:pt x="484665" y="186690"/>
                  </a:lnTo>
                  <a:lnTo>
                    <a:pt x="486179" y="193040"/>
                  </a:lnTo>
                  <a:lnTo>
                    <a:pt x="488190" y="208280"/>
                  </a:lnTo>
                  <a:lnTo>
                    <a:pt x="487824" y="228600"/>
                  </a:lnTo>
                  <a:lnTo>
                    <a:pt x="482205" y="251460"/>
                  </a:lnTo>
                  <a:lnTo>
                    <a:pt x="480781" y="255270"/>
                  </a:lnTo>
                  <a:lnTo>
                    <a:pt x="479461" y="259080"/>
                  </a:lnTo>
                  <a:lnTo>
                    <a:pt x="474229" y="271780"/>
                  </a:lnTo>
                  <a:lnTo>
                    <a:pt x="471373" y="280670"/>
                  </a:lnTo>
                  <a:lnTo>
                    <a:pt x="469538" y="288290"/>
                  </a:lnTo>
                  <a:lnTo>
                    <a:pt x="468551" y="295910"/>
                  </a:lnTo>
                  <a:lnTo>
                    <a:pt x="490328" y="275590"/>
                  </a:lnTo>
                  <a:lnTo>
                    <a:pt x="504934" y="255270"/>
                  </a:lnTo>
                  <a:lnTo>
                    <a:pt x="513137" y="232410"/>
                  </a:lnTo>
                  <a:lnTo>
                    <a:pt x="515701" y="198120"/>
                  </a:lnTo>
                  <a:lnTo>
                    <a:pt x="514514" y="186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61983" y="4264759"/>
              <a:ext cx="3571240" cy="1708785"/>
            </a:xfrm>
            <a:custGeom>
              <a:avLst/>
              <a:gdLst/>
              <a:ahLst/>
              <a:cxnLst/>
              <a:rect l="l" t="t" r="r" b="b"/>
              <a:pathLst>
                <a:path w="3571240" h="1708785">
                  <a:moveTo>
                    <a:pt x="0" y="0"/>
                  </a:moveTo>
                  <a:lnTo>
                    <a:pt x="1306897" y="552665"/>
                  </a:lnTo>
                  <a:lnTo>
                    <a:pt x="1306897" y="1655054"/>
                  </a:lnTo>
                  <a:lnTo>
                    <a:pt x="1311076" y="1675852"/>
                  </a:lnTo>
                  <a:lnTo>
                    <a:pt x="1322485" y="1692801"/>
                  </a:lnTo>
                  <a:lnTo>
                    <a:pt x="1339435" y="1704210"/>
                  </a:lnTo>
                  <a:lnTo>
                    <a:pt x="1360232" y="1708389"/>
                  </a:lnTo>
                  <a:lnTo>
                    <a:pt x="3517563" y="1708389"/>
                  </a:lnTo>
                  <a:lnTo>
                    <a:pt x="3538412" y="1704210"/>
                  </a:lnTo>
                  <a:lnTo>
                    <a:pt x="3555473" y="1692801"/>
                  </a:lnTo>
                  <a:lnTo>
                    <a:pt x="3566996" y="1675852"/>
                  </a:lnTo>
                  <a:lnTo>
                    <a:pt x="3571226" y="1655054"/>
                  </a:lnTo>
                  <a:lnTo>
                    <a:pt x="3571226" y="454829"/>
                  </a:lnTo>
                  <a:lnTo>
                    <a:pt x="3566995" y="434031"/>
                  </a:lnTo>
                  <a:lnTo>
                    <a:pt x="3555473" y="417081"/>
                  </a:lnTo>
                  <a:lnTo>
                    <a:pt x="3538411" y="405671"/>
                  </a:lnTo>
                  <a:lnTo>
                    <a:pt x="3517563" y="401492"/>
                  </a:lnTo>
                  <a:lnTo>
                    <a:pt x="1602372" y="401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38914" y="4757835"/>
            <a:ext cx="1331595" cy="1072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230">
              <a:lnSpc>
                <a:spcPct val="110800"/>
              </a:lnSpc>
              <a:spcBef>
                <a:spcPts val="95"/>
              </a:spcBef>
            </a:pPr>
            <a:r>
              <a:rPr sz="3100" spc="-10" dirty="0">
                <a:solidFill>
                  <a:srgbClr val="FFFFFF"/>
                </a:solidFill>
                <a:latin typeface="Book Antiqua"/>
                <a:cs typeface="Book Antiqua"/>
              </a:rPr>
              <a:t>Spring version</a:t>
            </a:r>
            <a:endParaRPr sz="31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0967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Why</a:t>
            </a:r>
            <a:r>
              <a:rPr spc="-135" dirty="0"/>
              <a:t> </a:t>
            </a:r>
            <a:r>
              <a:rPr dirty="0"/>
              <a:t>Is</a:t>
            </a:r>
            <a:r>
              <a:rPr spc="-135" dirty="0"/>
              <a:t> </a:t>
            </a:r>
            <a:r>
              <a:rPr spc="120" dirty="0"/>
              <a:t>It</a:t>
            </a:r>
            <a:r>
              <a:rPr spc="-135" dirty="0"/>
              <a:t> </a:t>
            </a:r>
            <a:r>
              <a:rPr dirty="0"/>
              <a:t>So</a:t>
            </a:r>
            <a:r>
              <a:rPr spc="-135" dirty="0"/>
              <a:t> </a:t>
            </a:r>
            <a:r>
              <a:rPr spc="-10" dirty="0"/>
              <a:t>Hard?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447958"/>
            <a:ext cx="1655635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It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would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great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if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there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was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simple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list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Maven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dependencies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Collected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group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dependencies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…</a:t>
            </a:r>
            <a:r>
              <a:rPr sz="4250" spc="-10" dirty="0">
                <a:latin typeface="Book Antiqua"/>
                <a:cs typeface="Book Antiqua"/>
              </a:rPr>
              <a:t> one-</a:t>
            </a:r>
            <a:r>
              <a:rPr sz="4250" dirty="0">
                <a:latin typeface="Book Antiqua"/>
                <a:cs typeface="Book Antiqua"/>
              </a:rPr>
              <a:t>stop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shop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So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don't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search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each</a:t>
            </a:r>
            <a:r>
              <a:rPr sz="4250" spc="-10" dirty="0">
                <a:latin typeface="Book Antiqua"/>
                <a:cs typeface="Book Antiqua"/>
              </a:rPr>
              <a:t> dependency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15612" y="5029107"/>
            <a:ext cx="14115415" cy="5816600"/>
            <a:chOff x="3115612" y="5029107"/>
            <a:chExt cx="14115415" cy="5816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5612" y="5029107"/>
              <a:ext cx="14114795" cy="581639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34448" y="6374482"/>
              <a:ext cx="13277215" cy="3112135"/>
            </a:xfrm>
            <a:custGeom>
              <a:avLst/>
              <a:gdLst/>
              <a:ahLst/>
              <a:cxnLst/>
              <a:rect l="l" t="t" r="r" b="b"/>
              <a:pathLst>
                <a:path w="13277215" h="3112134">
                  <a:moveTo>
                    <a:pt x="13238506" y="0"/>
                  </a:moveTo>
                  <a:lnTo>
                    <a:pt x="38615" y="0"/>
                  </a:lnTo>
                  <a:lnTo>
                    <a:pt x="23584" y="3034"/>
                  </a:lnTo>
                  <a:lnTo>
                    <a:pt x="11310" y="11309"/>
                  </a:lnTo>
                  <a:lnTo>
                    <a:pt x="3034" y="23584"/>
                  </a:lnTo>
                  <a:lnTo>
                    <a:pt x="0" y="38614"/>
                  </a:lnTo>
                  <a:lnTo>
                    <a:pt x="0" y="3073086"/>
                  </a:lnTo>
                  <a:lnTo>
                    <a:pt x="3034" y="3088116"/>
                  </a:lnTo>
                  <a:lnTo>
                    <a:pt x="11310" y="3100391"/>
                  </a:lnTo>
                  <a:lnTo>
                    <a:pt x="23584" y="3108666"/>
                  </a:lnTo>
                  <a:lnTo>
                    <a:pt x="38615" y="3111701"/>
                  </a:lnTo>
                  <a:lnTo>
                    <a:pt x="13238506" y="3111701"/>
                  </a:lnTo>
                  <a:lnTo>
                    <a:pt x="13253538" y="3108666"/>
                  </a:lnTo>
                  <a:lnTo>
                    <a:pt x="13265813" y="3100391"/>
                  </a:lnTo>
                  <a:lnTo>
                    <a:pt x="13274089" y="3088116"/>
                  </a:lnTo>
                  <a:lnTo>
                    <a:pt x="13277123" y="3073086"/>
                  </a:lnTo>
                  <a:lnTo>
                    <a:pt x="13277123" y="38614"/>
                  </a:lnTo>
                  <a:lnTo>
                    <a:pt x="13274089" y="23584"/>
                  </a:lnTo>
                  <a:lnTo>
                    <a:pt x="13265813" y="11309"/>
                  </a:lnTo>
                  <a:lnTo>
                    <a:pt x="13253538" y="3034"/>
                  </a:lnTo>
                  <a:lnTo>
                    <a:pt x="13238506" y="0"/>
                  </a:lnTo>
                  <a:close/>
                </a:path>
              </a:pathLst>
            </a:custGeom>
            <a:solidFill>
              <a:srgbClr val="69BD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40524" y="6709608"/>
            <a:ext cx="8656320" cy="23939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 indent="408305">
              <a:lnSpc>
                <a:spcPts val="9150"/>
              </a:lnSpc>
              <a:spcBef>
                <a:spcPts val="550"/>
              </a:spcBef>
            </a:pPr>
            <a:r>
              <a:rPr sz="790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There</a:t>
            </a:r>
            <a:r>
              <a:rPr sz="7900" spc="-1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79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should</a:t>
            </a:r>
            <a:r>
              <a:rPr sz="7900" spc="-1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79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be </a:t>
            </a:r>
            <a:r>
              <a:rPr sz="7900" dirty="0">
                <a:solidFill>
                  <a:srgbClr val="FFFFFF"/>
                </a:solidFill>
                <a:latin typeface="Arial Rounded MT Bold"/>
                <a:cs typeface="Arial Rounded MT Bold"/>
              </a:rPr>
              <a:t>an</a:t>
            </a:r>
            <a:r>
              <a:rPr sz="79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7900" dirty="0">
                <a:solidFill>
                  <a:srgbClr val="FFFFFF"/>
                </a:solidFill>
                <a:latin typeface="Arial Rounded MT Bold"/>
                <a:cs typeface="Arial Rounded MT Bold"/>
              </a:rPr>
              <a:t>easier</a:t>
            </a:r>
            <a:r>
              <a:rPr sz="790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79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solution</a:t>
            </a:r>
            <a:endParaRPr sz="79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2575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The</a:t>
            </a:r>
            <a:r>
              <a:rPr spc="-155" dirty="0"/>
              <a:t> </a:t>
            </a:r>
            <a:r>
              <a:rPr spc="-60" dirty="0"/>
              <a:t>Solution</a:t>
            </a:r>
            <a:r>
              <a:rPr spc="-155" dirty="0"/>
              <a:t> </a:t>
            </a:r>
            <a:r>
              <a:rPr spc="235" dirty="0"/>
              <a:t>-</a:t>
            </a:r>
            <a:r>
              <a:rPr spc="-155" dirty="0"/>
              <a:t> </a:t>
            </a:r>
            <a:r>
              <a:rPr dirty="0"/>
              <a:t>Spring</a:t>
            </a:r>
            <a:r>
              <a:rPr spc="-150" dirty="0"/>
              <a:t> </a:t>
            </a:r>
            <a:r>
              <a:rPr dirty="0"/>
              <a:t>Boot</a:t>
            </a:r>
            <a:r>
              <a:rPr spc="-155" dirty="0"/>
              <a:t> </a:t>
            </a:r>
            <a:r>
              <a:rPr spc="-10" dirty="0"/>
              <a:t>Starters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447958"/>
            <a:ext cx="16273144" cy="64382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b="1" dirty="0">
                <a:latin typeface="Book Antiqua"/>
                <a:cs typeface="Book Antiqua"/>
              </a:rPr>
              <a:t>Spring</a:t>
            </a:r>
            <a:r>
              <a:rPr sz="4250" b="1" spc="-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Book Antiqua"/>
                <a:cs typeface="Book Antiqua"/>
              </a:rPr>
              <a:t>Boot </a:t>
            </a:r>
            <a:r>
              <a:rPr sz="4250" b="1" spc="-10" dirty="0">
                <a:latin typeface="Book Antiqua"/>
                <a:cs typeface="Book Antiqua"/>
              </a:rPr>
              <a:t>Starters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curated list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Maven </a:t>
            </a:r>
            <a:r>
              <a:rPr sz="4250" spc="-10" dirty="0">
                <a:latin typeface="Book Antiqua"/>
                <a:cs typeface="Book Antiqua"/>
              </a:rPr>
              <a:t>dependencies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6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collection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dependencies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grouped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together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spc="-30" dirty="0">
                <a:latin typeface="Book Antiqua"/>
                <a:cs typeface="Book Antiqua"/>
              </a:rPr>
              <a:t>Tested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verified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by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Development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team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69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Makes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it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much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easier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developer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with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Spring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6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Reduces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amount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Maven </a:t>
            </a:r>
            <a:r>
              <a:rPr sz="4250" spc="-10" dirty="0">
                <a:latin typeface="Book Antiqua"/>
                <a:cs typeface="Book Antiqua"/>
              </a:rPr>
              <a:t>configuration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33957" y="2239768"/>
            <a:ext cx="2836591" cy="25449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6863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350" dirty="0"/>
              <a:t> </a:t>
            </a:r>
            <a:r>
              <a:rPr spc="-434" dirty="0"/>
              <a:t>MVC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447958"/>
            <a:ext cx="168986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example,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when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building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MVC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app,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normally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need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0987" y="3889933"/>
            <a:ext cx="8450004" cy="55390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237" y="1834456"/>
            <a:ext cx="19399250" cy="9385935"/>
            <a:chOff x="705237" y="1834456"/>
            <a:chExt cx="19399250" cy="9385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5923" y="3863756"/>
              <a:ext cx="12510666" cy="24083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2842" y="1834456"/>
              <a:ext cx="6851257" cy="49694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671678" y="3021034"/>
              <a:ext cx="6096635" cy="2582545"/>
            </a:xfrm>
            <a:custGeom>
              <a:avLst/>
              <a:gdLst/>
              <a:ahLst/>
              <a:cxnLst/>
              <a:rect l="l" t="t" r="r" b="b"/>
              <a:pathLst>
                <a:path w="6096634" h="2582545">
                  <a:moveTo>
                    <a:pt x="6043993" y="0"/>
                  </a:moveTo>
                  <a:lnTo>
                    <a:pt x="1257165" y="0"/>
                  </a:lnTo>
                  <a:lnTo>
                    <a:pt x="1236784" y="4114"/>
                  </a:lnTo>
                  <a:lnTo>
                    <a:pt x="1220143" y="15334"/>
                  </a:lnTo>
                  <a:lnTo>
                    <a:pt x="1208924" y="31975"/>
                  </a:lnTo>
                  <a:lnTo>
                    <a:pt x="1204811" y="52354"/>
                  </a:lnTo>
                  <a:lnTo>
                    <a:pt x="1204811" y="1947256"/>
                  </a:lnTo>
                  <a:lnTo>
                    <a:pt x="0" y="2051965"/>
                  </a:lnTo>
                  <a:lnTo>
                    <a:pt x="1204811" y="2156674"/>
                  </a:lnTo>
                  <a:lnTo>
                    <a:pt x="1204811" y="2530027"/>
                  </a:lnTo>
                  <a:lnTo>
                    <a:pt x="1208924" y="2550406"/>
                  </a:lnTo>
                  <a:lnTo>
                    <a:pt x="1220143" y="2567047"/>
                  </a:lnTo>
                  <a:lnTo>
                    <a:pt x="1236784" y="2578267"/>
                  </a:lnTo>
                  <a:lnTo>
                    <a:pt x="1257165" y="2582382"/>
                  </a:lnTo>
                  <a:lnTo>
                    <a:pt x="6043993" y="2582382"/>
                  </a:lnTo>
                  <a:lnTo>
                    <a:pt x="6064370" y="2578267"/>
                  </a:lnTo>
                  <a:lnTo>
                    <a:pt x="6081012" y="2567047"/>
                  </a:lnTo>
                  <a:lnTo>
                    <a:pt x="6092233" y="2550406"/>
                  </a:lnTo>
                  <a:lnTo>
                    <a:pt x="6096348" y="2530027"/>
                  </a:lnTo>
                  <a:lnTo>
                    <a:pt x="6096348" y="52354"/>
                  </a:lnTo>
                  <a:lnTo>
                    <a:pt x="6092233" y="31975"/>
                  </a:lnTo>
                  <a:lnTo>
                    <a:pt x="6081012" y="15334"/>
                  </a:lnTo>
                  <a:lnTo>
                    <a:pt x="6064370" y="4114"/>
                  </a:lnTo>
                  <a:lnTo>
                    <a:pt x="6043993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1762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Solution:</a:t>
            </a:r>
            <a:r>
              <a:rPr spc="-430" dirty="0"/>
              <a:t> </a:t>
            </a:r>
            <a:r>
              <a:rPr dirty="0"/>
              <a:t>Spring</a:t>
            </a:r>
            <a:r>
              <a:rPr spc="-185" dirty="0"/>
              <a:t> </a:t>
            </a:r>
            <a:r>
              <a:rPr dirty="0"/>
              <a:t>Boot</a:t>
            </a:r>
            <a:r>
              <a:rPr spc="-125" dirty="0"/>
              <a:t> </a:t>
            </a:r>
            <a:r>
              <a:rPr spc="110" dirty="0"/>
              <a:t>Starter</a:t>
            </a:r>
            <a:r>
              <a:rPr spc="-120" dirty="0"/>
              <a:t> </a:t>
            </a:r>
            <a:r>
              <a:rPr spc="235" dirty="0"/>
              <a:t>-</a:t>
            </a:r>
            <a:r>
              <a:rPr spc="-660" dirty="0"/>
              <a:t> </a:t>
            </a:r>
            <a:r>
              <a:rPr spc="-750" dirty="0"/>
              <a:t>W</a:t>
            </a:r>
            <a:r>
              <a:rPr spc="-135" dirty="0"/>
              <a:t>eb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2034" y="2333011"/>
            <a:ext cx="18349595" cy="308483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04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provides: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Courier New"/>
                <a:cs typeface="Courier New"/>
              </a:rPr>
              <a:t>spring-boot-starter-</a:t>
            </a:r>
            <a:r>
              <a:rPr sz="4250" b="1" spc="-25" dirty="0">
                <a:latin typeface="Courier New"/>
                <a:cs typeface="Courier New"/>
              </a:rPr>
              <a:t>web</a:t>
            </a:r>
            <a:endParaRPr sz="4250">
              <a:latin typeface="Courier New"/>
              <a:cs typeface="Courier New"/>
            </a:endParaRPr>
          </a:p>
          <a:p>
            <a:pPr marL="14337665" algn="ctr">
              <a:lnSpc>
                <a:spcPct val="100000"/>
              </a:lnSpc>
              <a:spcBef>
                <a:spcPts val="655"/>
              </a:spcBef>
            </a:pP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2950" spc="-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 </a:t>
            </a:r>
            <a:r>
              <a:rPr sz="2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Starters</a:t>
            </a:r>
            <a:endParaRPr sz="29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Arial Rounded MT Bold"/>
              <a:cs typeface="Arial Rounded MT Bold"/>
            </a:endParaRPr>
          </a:p>
          <a:p>
            <a:pPr marL="14347190" marR="5080" indent="-3175" algn="ctr">
              <a:lnSpc>
                <a:spcPts val="3460"/>
              </a:lnSpc>
            </a:pP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29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collection</a:t>
            </a:r>
            <a:r>
              <a:rPr sz="29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of</a:t>
            </a:r>
            <a:r>
              <a:rPr sz="2950" spc="3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Maven dependencies </a:t>
            </a: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(Compatible</a:t>
            </a:r>
            <a:r>
              <a:rPr sz="2950" spc="-114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versions)</a:t>
            </a:r>
            <a:endParaRPr sz="2950">
              <a:latin typeface="Arial Rounded MT Bold"/>
              <a:cs typeface="Arial Rounded MT 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63671" y="3766814"/>
            <a:ext cx="9404350" cy="7541895"/>
            <a:chOff x="9963671" y="3766814"/>
            <a:chExt cx="9404350" cy="754189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3671" y="3766814"/>
              <a:ext cx="9403837" cy="75417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82507" y="5557988"/>
              <a:ext cx="8566785" cy="4598035"/>
            </a:xfrm>
            <a:custGeom>
              <a:avLst/>
              <a:gdLst/>
              <a:ahLst/>
              <a:cxnLst/>
              <a:rect l="l" t="t" r="r" b="b"/>
              <a:pathLst>
                <a:path w="8566785" h="4598034">
                  <a:moveTo>
                    <a:pt x="0" y="0"/>
                  </a:moveTo>
                  <a:lnTo>
                    <a:pt x="3205068" y="1098460"/>
                  </a:lnTo>
                  <a:lnTo>
                    <a:pt x="3205068" y="4532584"/>
                  </a:lnTo>
                  <a:lnTo>
                    <a:pt x="3210196" y="4557903"/>
                  </a:lnTo>
                  <a:lnTo>
                    <a:pt x="3224168" y="4578604"/>
                  </a:lnTo>
                  <a:lnTo>
                    <a:pt x="3244871" y="4592574"/>
                  </a:lnTo>
                  <a:lnTo>
                    <a:pt x="3270187" y="4597699"/>
                  </a:lnTo>
                  <a:lnTo>
                    <a:pt x="8501054" y="4597699"/>
                  </a:lnTo>
                  <a:lnTo>
                    <a:pt x="8526370" y="4592573"/>
                  </a:lnTo>
                  <a:lnTo>
                    <a:pt x="8547068" y="4578604"/>
                  </a:lnTo>
                  <a:lnTo>
                    <a:pt x="8561036" y="4557903"/>
                  </a:lnTo>
                  <a:lnTo>
                    <a:pt x="8566162" y="4532584"/>
                  </a:lnTo>
                  <a:lnTo>
                    <a:pt x="8566162" y="980663"/>
                  </a:lnTo>
                  <a:lnTo>
                    <a:pt x="8561036" y="955344"/>
                  </a:lnTo>
                  <a:lnTo>
                    <a:pt x="8547068" y="934643"/>
                  </a:lnTo>
                  <a:lnTo>
                    <a:pt x="8526370" y="920674"/>
                  </a:lnTo>
                  <a:lnTo>
                    <a:pt x="8501054" y="915548"/>
                  </a:lnTo>
                  <a:lnTo>
                    <a:pt x="3548325" y="915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416180" y="6667724"/>
            <a:ext cx="3703320" cy="32677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" algn="ctr">
              <a:lnSpc>
                <a:spcPts val="3675"/>
              </a:lnSpc>
              <a:spcBef>
                <a:spcPts val="130"/>
              </a:spcBef>
            </a:pP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CONTAINS</a:t>
            </a:r>
            <a:endParaRPr sz="3100">
              <a:latin typeface="Arial Rounded MT Bold"/>
              <a:cs typeface="Arial Rounded MT Bold"/>
            </a:endParaRPr>
          </a:p>
          <a:p>
            <a:pPr marL="368300" marR="366395" indent="1270" algn="ctr">
              <a:lnSpc>
                <a:spcPts val="3629"/>
              </a:lnSpc>
              <a:spcBef>
                <a:spcPts val="15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spring-</a:t>
            </a:r>
            <a:r>
              <a:rPr sz="31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web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spring-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webmvc</a:t>
            </a:r>
            <a:endParaRPr sz="3100">
              <a:latin typeface="Arial Rounded MT Bold"/>
              <a:cs typeface="Arial Rounded MT Bold"/>
            </a:endParaRPr>
          </a:p>
          <a:p>
            <a:pPr algn="ctr">
              <a:lnSpc>
                <a:spcPts val="3475"/>
              </a:lnSpc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hibernate-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validator</a:t>
            </a:r>
            <a:endParaRPr sz="3100">
              <a:latin typeface="Arial Rounded MT Bold"/>
              <a:cs typeface="Arial Rounded MT Bold"/>
            </a:endParaRPr>
          </a:p>
          <a:p>
            <a:pPr marL="1184910" marR="1172845" indent="-9525" algn="ctr">
              <a:lnSpc>
                <a:spcPts val="3629"/>
              </a:lnSpc>
              <a:spcBef>
                <a:spcPts val="150"/>
              </a:spcBef>
            </a:pP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json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tomcat</a:t>
            </a:r>
            <a:endParaRPr sz="3100">
              <a:latin typeface="Arial Rounded MT Bold"/>
              <a:cs typeface="Arial Rounded MT Bold"/>
            </a:endParaRPr>
          </a:p>
          <a:p>
            <a:pPr marL="7620" algn="ctr">
              <a:lnSpc>
                <a:spcPts val="3520"/>
              </a:lnSpc>
            </a:pPr>
            <a:r>
              <a:rPr sz="3100" spc="30" dirty="0">
                <a:solidFill>
                  <a:srgbClr val="FFFFFF"/>
                </a:solidFill>
                <a:latin typeface="Arial Rounded MT Bold"/>
                <a:cs typeface="Arial Rounded MT Bold"/>
              </a:rPr>
              <a:t>…</a:t>
            </a:r>
            <a:endParaRPr sz="3100">
              <a:latin typeface="Arial Rounded MT Bold"/>
              <a:cs typeface="Arial Rounded MT 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190" y="5493788"/>
            <a:ext cx="12303760" cy="5172075"/>
            <a:chOff x="63190" y="5493788"/>
            <a:chExt cx="12303760" cy="517207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90" y="5493788"/>
              <a:ext cx="12303499" cy="51718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2025" y="6718310"/>
              <a:ext cx="11466195" cy="2708910"/>
            </a:xfrm>
            <a:custGeom>
              <a:avLst/>
              <a:gdLst/>
              <a:ahLst/>
              <a:cxnLst/>
              <a:rect l="l" t="t" r="r" b="b"/>
              <a:pathLst>
                <a:path w="11466195" h="2708909">
                  <a:moveTo>
                    <a:pt x="11413476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2656506"/>
                  </a:lnTo>
                  <a:lnTo>
                    <a:pt x="4114" y="2676885"/>
                  </a:lnTo>
                  <a:lnTo>
                    <a:pt x="15334" y="2693526"/>
                  </a:lnTo>
                  <a:lnTo>
                    <a:pt x="31975" y="2704746"/>
                  </a:lnTo>
                  <a:lnTo>
                    <a:pt x="52354" y="2708860"/>
                  </a:lnTo>
                  <a:lnTo>
                    <a:pt x="11413476" y="2708860"/>
                  </a:lnTo>
                  <a:lnTo>
                    <a:pt x="11433852" y="2704746"/>
                  </a:lnTo>
                  <a:lnTo>
                    <a:pt x="11450494" y="2693526"/>
                  </a:lnTo>
                  <a:lnTo>
                    <a:pt x="11461715" y="2676885"/>
                  </a:lnTo>
                  <a:lnTo>
                    <a:pt x="11465830" y="2656506"/>
                  </a:lnTo>
                  <a:lnTo>
                    <a:pt x="11465830" y="52354"/>
                  </a:lnTo>
                  <a:lnTo>
                    <a:pt x="11461715" y="31975"/>
                  </a:lnTo>
                  <a:lnTo>
                    <a:pt x="11450494" y="15334"/>
                  </a:lnTo>
                  <a:lnTo>
                    <a:pt x="11433852" y="4114"/>
                  </a:lnTo>
                  <a:lnTo>
                    <a:pt x="11413476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5801" y="7023734"/>
            <a:ext cx="10300970" cy="10668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556510" marR="5080" indent="-2544445">
              <a:lnSpc>
                <a:spcPts val="4040"/>
              </a:lnSpc>
              <a:spcBef>
                <a:spcPts val="315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Save's</a:t>
            </a:r>
            <a:r>
              <a:rPr sz="3450" spc="-7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developer</a:t>
            </a:r>
            <a:r>
              <a:rPr sz="34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from</a:t>
            </a:r>
            <a:r>
              <a:rPr sz="34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having</a:t>
            </a:r>
            <a:r>
              <a:rPr sz="34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to</a:t>
            </a:r>
            <a:r>
              <a:rPr sz="34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list</a:t>
            </a:r>
            <a:r>
              <a:rPr sz="34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of</a:t>
            </a:r>
            <a:r>
              <a:rPr sz="3450" spc="3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individual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dependencies</a:t>
            </a:r>
            <a:endParaRPr sz="3450">
              <a:latin typeface="Arial Rounded MT Bold"/>
              <a:cs typeface="Arial Rounded MT 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1922" y="8562954"/>
            <a:ext cx="100203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Also,</a:t>
            </a:r>
            <a:r>
              <a:rPr sz="3450" spc="-1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makes</a:t>
            </a:r>
            <a:r>
              <a:rPr sz="3450" spc="-1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sure</a:t>
            </a:r>
            <a:r>
              <a:rPr sz="3450" spc="-1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</a:t>
            </a:r>
            <a:r>
              <a:rPr sz="3450" spc="-1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have</a:t>
            </a:r>
            <a:r>
              <a:rPr sz="3450" spc="-1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compatible</a:t>
            </a:r>
            <a:r>
              <a:rPr sz="3450" spc="-114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versions</a:t>
            </a:r>
            <a:endParaRPr sz="34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88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350" dirty="0"/>
              <a:t> </a:t>
            </a:r>
            <a:r>
              <a:rPr spc="-85" dirty="0"/>
              <a:t>Initializr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029122"/>
            <a:ext cx="1653794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10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Initializr,</a:t>
            </a:r>
            <a:r>
              <a:rPr sz="4250" spc="-8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simply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select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b="1" spc="-25" dirty="0">
                <a:latin typeface="Book Antiqua"/>
                <a:cs typeface="Book Antiqua"/>
              </a:rPr>
              <a:t>Web</a:t>
            </a:r>
            <a:r>
              <a:rPr sz="4250" b="1" spc="-8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dependency</a:t>
            </a:r>
            <a:endParaRPr sz="4250">
              <a:latin typeface="Book Antiqua"/>
              <a:cs typeface="Book Antiqua"/>
            </a:endParaRPr>
          </a:p>
          <a:p>
            <a:pPr marL="5880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70" dirty="0">
                <a:latin typeface="Book Antiqua"/>
                <a:cs typeface="Book Antiqua"/>
              </a:rPr>
              <a:t>You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automatically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Courier New"/>
                <a:cs typeface="Courier New"/>
              </a:rPr>
              <a:t>spring-boot-starter-web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b="1" spc="-10" dirty="0">
                <a:latin typeface="Courier New"/>
                <a:cs typeface="Courier New"/>
              </a:rPr>
              <a:t>pom.xml</a:t>
            </a:r>
            <a:endParaRPr sz="42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1768" y="4182539"/>
            <a:ext cx="15472410" cy="6242050"/>
            <a:chOff x="1551768" y="4182539"/>
            <a:chExt cx="15472410" cy="62420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1768" y="5172617"/>
              <a:ext cx="8156323" cy="36100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0872" y="4182539"/>
              <a:ext cx="10742730" cy="62418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119" y="5848073"/>
              <a:ext cx="2849589" cy="8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8710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The </a:t>
            </a:r>
            <a:r>
              <a:rPr spc="-45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123360"/>
            <a:ext cx="57346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50" dirty="0">
                <a:latin typeface="Book Antiqua"/>
                <a:cs typeface="Book Antiqua"/>
              </a:rPr>
              <a:t>Tons</a:t>
            </a:r>
            <a:r>
              <a:rPr sz="4250" spc="-10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-9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configuration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96705" y="0"/>
            <a:ext cx="6401435" cy="4010660"/>
            <a:chOff x="11896705" y="0"/>
            <a:chExt cx="6401435" cy="40106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6705" y="0"/>
              <a:ext cx="6401163" cy="40101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315540" y="378417"/>
              <a:ext cx="5563870" cy="2466340"/>
            </a:xfrm>
            <a:custGeom>
              <a:avLst/>
              <a:gdLst/>
              <a:ahLst/>
              <a:cxnLst/>
              <a:rect l="l" t="t" r="r" b="b"/>
              <a:pathLst>
                <a:path w="5563869" h="2466340">
                  <a:moveTo>
                    <a:pt x="5511141" y="0"/>
                  </a:moveTo>
                  <a:lnTo>
                    <a:pt x="52354" y="0"/>
                  </a:lnTo>
                  <a:lnTo>
                    <a:pt x="31977" y="4114"/>
                  </a:lnTo>
                  <a:lnTo>
                    <a:pt x="15335" y="15335"/>
                  </a:lnTo>
                  <a:lnTo>
                    <a:pt x="4114" y="31977"/>
                  </a:lnTo>
                  <a:lnTo>
                    <a:pt x="0" y="52354"/>
                  </a:lnTo>
                  <a:lnTo>
                    <a:pt x="0" y="2413754"/>
                  </a:lnTo>
                  <a:lnTo>
                    <a:pt x="4114" y="2434133"/>
                  </a:lnTo>
                  <a:lnTo>
                    <a:pt x="15335" y="2450775"/>
                  </a:lnTo>
                  <a:lnTo>
                    <a:pt x="31977" y="2461995"/>
                  </a:lnTo>
                  <a:lnTo>
                    <a:pt x="52354" y="2466109"/>
                  </a:lnTo>
                  <a:lnTo>
                    <a:pt x="5511141" y="2466109"/>
                  </a:lnTo>
                  <a:lnTo>
                    <a:pt x="5531517" y="2461995"/>
                  </a:lnTo>
                  <a:lnTo>
                    <a:pt x="5548159" y="2450775"/>
                  </a:lnTo>
                  <a:lnTo>
                    <a:pt x="5559380" y="2434133"/>
                  </a:lnTo>
                  <a:lnTo>
                    <a:pt x="5563495" y="2413754"/>
                  </a:lnTo>
                  <a:lnTo>
                    <a:pt x="5563495" y="52354"/>
                  </a:lnTo>
                  <a:lnTo>
                    <a:pt x="5559380" y="31977"/>
                  </a:lnTo>
                  <a:lnTo>
                    <a:pt x="5548159" y="15335"/>
                  </a:lnTo>
                  <a:lnTo>
                    <a:pt x="5531517" y="4114"/>
                  </a:lnTo>
                  <a:lnTo>
                    <a:pt x="5511141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306266" y="552728"/>
            <a:ext cx="35750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Very</a:t>
            </a:r>
            <a:r>
              <a:rPr sz="3450" spc="-18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error-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prone</a:t>
            </a:r>
            <a:endParaRPr sz="345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16737" y="1578874"/>
            <a:ext cx="3569335" cy="10668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355600">
              <a:lnSpc>
                <a:spcPts val="4040"/>
              </a:lnSpc>
              <a:spcBef>
                <a:spcPts val="315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Easy to </a:t>
            </a:r>
            <a:r>
              <a:rPr sz="3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make</a:t>
            </a:r>
            <a:r>
              <a:rPr sz="3450" spc="8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3450" spc="-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simple 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mistake</a:t>
            </a:r>
            <a:endParaRPr sz="3450">
              <a:latin typeface="Arial Rounded MT Bold"/>
              <a:cs typeface="Arial Rounded MT 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75507" y="3376200"/>
            <a:ext cx="16886555" cy="6745605"/>
            <a:chOff x="1775507" y="3376200"/>
            <a:chExt cx="16886555" cy="67456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07" y="3376200"/>
              <a:ext cx="8660607" cy="42799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4916" y="6528533"/>
              <a:ext cx="10371355" cy="35932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9422" y="3766204"/>
              <a:ext cx="9362408" cy="550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88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350" dirty="0"/>
              <a:t> </a:t>
            </a:r>
            <a:r>
              <a:rPr spc="-85" dirty="0"/>
              <a:t>Initializr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029122"/>
            <a:ext cx="1653794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10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Initializr,</a:t>
            </a:r>
            <a:r>
              <a:rPr sz="4250" spc="-8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simply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select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b="1" spc="-25" dirty="0">
                <a:latin typeface="Book Antiqua"/>
                <a:cs typeface="Book Antiqua"/>
              </a:rPr>
              <a:t>Web</a:t>
            </a:r>
            <a:r>
              <a:rPr sz="4250" b="1" spc="-8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dependency</a:t>
            </a:r>
            <a:endParaRPr sz="4250">
              <a:latin typeface="Book Antiqua"/>
              <a:cs typeface="Book Antiqua"/>
            </a:endParaRPr>
          </a:p>
          <a:p>
            <a:pPr marL="5880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70" dirty="0">
                <a:latin typeface="Book Antiqua"/>
                <a:cs typeface="Book Antiqua"/>
              </a:rPr>
              <a:t>You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automatically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Courier New"/>
                <a:cs typeface="Courier New"/>
              </a:rPr>
              <a:t>spring-boot-starter-web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b="1" spc="-10" dirty="0">
                <a:latin typeface="Courier New"/>
                <a:cs typeface="Courier New"/>
              </a:rPr>
              <a:t>pom.xml</a:t>
            </a:r>
            <a:endParaRPr sz="42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1768" y="4182539"/>
            <a:ext cx="15472410" cy="6242050"/>
            <a:chOff x="1551768" y="4182539"/>
            <a:chExt cx="15472410" cy="62420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1768" y="5172617"/>
              <a:ext cx="8156323" cy="36100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0872" y="4182539"/>
              <a:ext cx="10742730" cy="62418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6174" y="7912025"/>
              <a:ext cx="3664330" cy="1176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0119" y="5848073"/>
              <a:ext cx="2849589" cy="8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88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350" dirty="0"/>
              <a:t> </a:t>
            </a:r>
            <a:r>
              <a:rPr spc="-85" dirty="0"/>
              <a:t>Initializr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029122"/>
            <a:ext cx="1620901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If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we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are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building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that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needs: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Web,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spc="-35" dirty="0">
                <a:latin typeface="Book Antiqua"/>
                <a:cs typeface="Book Antiqua"/>
              </a:rPr>
              <a:t>Security,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…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Simply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select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dependencies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 </a:t>
            </a:r>
            <a:r>
              <a:rPr sz="4250" spc="-10" dirty="0">
                <a:latin typeface="Book Antiqua"/>
                <a:cs typeface="Book Antiqua"/>
              </a:rPr>
              <a:t>Initializr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It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add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appropriate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starters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b="1" spc="-10" dirty="0">
                <a:latin typeface="Courier New"/>
                <a:cs typeface="Courier New"/>
              </a:rPr>
              <a:t>pom.xml</a:t>
            </a:r>
            <a:endParaRPr sz="42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27665" y="5497214"/>
            <a:ext cx="6749415" cy="4437380"/>
            <a:chOff x="2727665" y="5497214"/>
            <a:chExt cx="6749415" cy="44373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7665" y="5497214"/>
              <a:ext cx="6749235" cy="44368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6933" y="8488333"/>
              <a:ext cx="6575615" cy="92837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151431" y="5427903"/>
            <a:ext cx="5008245" cy="4148454"/>
            <a:chOff x="13151431" y="5427903"/>
            <a:chExt cx="5008245" cy="414845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1431" y="5427903"/>
              <a:ext cx="5007700" cy="41484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570374" y="6460536"/>
              <a:ext cx="4170045" cy="2069464"/>
            </a:xfrm>
            <a:custGeom>
              <a:avLst/>
              <a:gdLst/>
              <a:ahLst/>
              <a:cxnLst/>
              <a:rect l="l" t="t" r="r" b="b"/>
              <a:pathLst>
                <a:path w="4170044" h="2069465">
                  <a:moveTo>
                    <a:pt x="3695444" y="0"/>
                  </a:moveTo>
                  <a:lnTo>
                    <a:pt x="476474" y="0"/>
                  </a:lnTo>
                  <a:lnTo>
                    <a:pt x="412820" y="107"/>
                  </a:lnTo>
                  <a:lnTo>
                    <a:pt x="358639" y="861"/>
                  </a:lnTo>
                  <a:lnTo>
                    <a:pt x="311895" y="2906"/>
                  </a:lnTo>
                  <a:lnTo>
                    <a:pt x="270549" y="6889"/>
                  </a:lnTo>
                  <a:lnTo>
                    <a:pt x="232562" y="13455"/>
                  </a:lnTo>
                  <a:lnTo>
                    <a:pt x="149903" y="44731"/>
                  </a:lnTo>
                  <a:lnTo>
                    <a:pt x="108817" y="73562"/>
                  </a:lnTo>
                  <a:lnTo>
                    <a:pt x="73452" y="108928"/>
                  </a:lnTo>
                  <a:lnTo>
                    <a:pt x="44624" y="150014"/>
                  </a:lnTo>
                  <a:lnTo>
                    <a:pt x="23148" y="196005"/>
                  </a:lnTo>
                  <a:lnTo>
                    <a:pt x="6775" y="270657"/>
                  </a:lnTo>
                  <a:lnTo>
                    <a:pt x="2799" y="311740"/>
                  </a:lnTo>
                  <a:lnTo>
                    <a:pt x="753" y="358124"/>
                  </a:lnTo>
                  <a:lnTo>
                    <a:pt x="0" y="411708"/>
                  </a:lnTo>
                  <a:lnTo>
                    <a:pt x="16" y="1657518"/>
                  </a:lnTo>
                  <a:lnTo>
                    <a:pt x="753" y="1710478"/>
                  </a:lnTo>
                  <a:lnTo>
                    <a:pt x="2799" y="1757222"/>
                  </a:lnTo>
                  <a:lnTo>
                    <a:pt x="6796" y="1798647"/>
                  </a:lnTo>
                  <a:lnTo>
                    <a:pt x="13353" y="1836566"/>
                  </a:lnTo>
                  <a:lnTo>
                    <a:pt x="44624" y="1919212"/>
                  </a:lnTo>
                  <a:lnTo>
                    <a:pt x="73452" y="1960298"/>
                  </a:lnTo>
                  <a:lnTo>
                    <a:pt x="108817" y="1995664"/>
                  </a:lnTo>
                  <a:lnTo>
                    <a:pt x="149903" y="2024495"/>
                  </a:lnTo>
                  <a:lnTo>
                    <a:pt x="195896" y="2045975"/>
                  </a:lnTo>
                  <a:lnTo>
                    <a:pt x="270471" y="2062337"/>
                  </a:lnTo>
                  <a:lnTo>
                    <a:pt x="311632" y="2066320"/>
                  </a:lnTo>
                  <a:lnTo>
                    <a:pt x="358016" y="2068365"/>
                  </a:lnTo>
                  <a:lnTo>
                    <a:pt x="411602" y="2069119"/>
                  </a:lnTo>
                  <a:lnTo>
                    <a:pt x="474370" y="2069227"/>
                  </a:lnTo>
                  <a:lnTo>
                    <a:pt x="3693340" y="2069227"/>
                  </a:lnTo>
                  <a:lnTo>
                    <a:pt x="3756994" y="2069119"/>
                  </a:lnTo>
                  <a:lnTo>
                    <a:pt x="3811174" y="2068365"/>
                  </a:lnTo>
                  <a:lnTo>
                    <a:pt x="3857918" y="2066320"/>
                  </a:lnTo>
                  <a:lnTo>
                    <a:pt x="3899265" y="2062337"/>
                  </a:lnTo>
                  <a:lnTo>
                    <a:pt x="3937252" y="2055771"/>
                  </a:lnTo>
                  <a:lnTo>
                    <a:pt x="4019910" y="2024495"/>
                  </a:lnTo>
                  <a:lnTo>
                    <a:pt x="4060997" y="1995664"/>
                  </a:lnTo>
                  <a:lnTo>
                    <a:pt x="4096362" y="1960298"/>
                  </a:lnTo>
                  <a:lnTo>
                    <a:pt x="4125190" y="1919212"/>
                  </a:lnTo>
                  <a:lnTo>
                    <a:pt x="4146666" y="1873221"/>
                  </a:lnTo>
                  <a:lnTo>
                    <a:pt x="4163039" y="1798569"/>
                  </a:lnTo>
                  <a:lnTo>
                    <a:pt x="4167015" y="1757486"/>
                  </a:lnTo>
                  <a:lnTo>
                    <a:pt x="4169061" y="1711103"/>
                  </a:lnTo>
                  <a:lnTo>
                    <a:pt x="4169814" y="1657518"/>
                  </a:lnTo>
                  <a:lnTo>
                    <a:pt x="4169797" y="411708"/>
                  </a:lnTo>
                  <a:lnTo>
                    <a:pt x="4169061" y="358748"/>
                  </a:lnTo>
                  <a:lnTo>
                    <a:pt x="4167015" y="312004"/>
                  </a:lnTo>
                  <a:lnTo>
                    <a:pt x="4163018" y="270579"/>
                  </a:lnTo>
                  <a:lnTo>
                    <a:pt x="4156461" y="232661"/>
                  </a:lnTo>
                  <a:lnTo>
                    <a:pt x="4125190" y="150014"/>
                  </a:lnTo>
                  <a:lnTo>
                    <a:pt x="4096362" y="108928"/>
                  </a:lnTo>
                  <a:lnTo>
                    <a:pt x="4060997" y="73562"/>
                  </a:lnTo>
                  <a:lnTo>
                    <a:pt x="4019910" y="44731"/>
                  </a:lnTo>
                  <a:lnTo>
                    <a:pt x="3973917" y="23251"/>
                  </a:lnTo>
                  <a:lnTo>
                    <a:pt x="3899343" y="6889"/>
                  </a:lnTo>
                  <a:lnTo>
                    <a:pt x="3858181" y="2906"/>
                  </a:lnTo>
                  <a:lnTo>
                    <a:pt x="3811798" y="861"/>
                  </a:lnTo>
                  <a:lnTo>
                    <a:pt x="3758212" y="107"/>
                  </a:lnTo>
                  <a:lnTo>
                    <a:pt x="3695444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238174" y="6981851"/>
            <a:ext cx="284099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10" dirty="0">
                <a:solidFill>
                  <a:srgbClr val="FFFFFF"/>
                </a:solidFill>
                <a:latin typeface="Courier New"/>
                <a:cs typeface="Courier New"/>
              </a:rPr>
              <a:t>pom.xml</a:t>
            </a:r>
            <a:endParaRPr sz="5250">
              <a:latin typeface="Courier New"/>
              <a:cs typeface="Courier Ne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3573" y="6982076"/>
            <a:ext cx="3320020" cy="10470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88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350" dirty="0"/>
              <a:t> </a:t>
            </a:r>
            <a:r>
              <a:rPr spc="-85" dirty="0"/>
              <a:t>Initializr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5111" y="3130794"/>
            <a:ext cx="6804659" cy="4437380"/>
            <a:chOff x="725111" y="3130794"/>
            <a:chExt cx="6804659" cy="4437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080" y="3130794"/>
              <a:ext cx="6749235" cy="44368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111" y="6132384"/>
              <a:ext cx="6575615" cy="92837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6571" y="4825694"/>
            <a:ext cx="2104498" cy="10470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988325" y="2643898"/>
            <a:ext cx="9539605" cy="6021070"/>
            <a:chOff x="9988325" y="2643898"/>
            <a:chExt cx="9539605" cy="602107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8325" y="2643898"/>
              <a:ext cx="9538976" cy="60207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5779" y="5187036"/>
              <a:ext cx="4293763" cy="882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8123" y="3786352"/>
              <a:ext cx="3453067" cy="861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5768" y="6592777"/>
              <a:ext cx="4286163" cy="871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5768" y="7995680"/>
              <a:ext cx="4436922" cy="8343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976524" y="2133831"/>
            <a:ext cx="19151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pom.xml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6682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210" dirty="0"/>
              <a:t> </a:t>
            </a:r>
            <a:r>
              <a:rPr dirty="0"/>
              <a:t>Boot</a:t>
            </a:r>
            <a:r>
              <a:rPr spc="-204" dirty="0"/>
              <a:t> </a:t>
            </a:r>
            <a:r>
              <a:rPr spc="-10" dirty="0"/>
              <a:t>Starters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029122"/>
            <a:ext cx="174866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Book Antiqua"/>
                <a:cs typeface="Book Antiqua"/>
              </a:rPr>
              <a:t>There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are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30+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Starters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from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Development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team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43928" y="3528688"/>
            <a:ext cx="17063085" cy="733425"/>
            <a:chOff x="1643928" y="3528688"/>
            <a:chExt cx="17063085" cy="733425"/>
          </a:xfrm>
        </p:grpSpPr>
        <p:sp>
          <p:nvSpPr>
            <p:cNvPr id="5" name="object 5"/>
            <p:cNvSpPr/>
            <p:nvPr/>
          </p:nvSpPr>
          <p:spPr>
            <a:xfrm>
              <a:off x="1643928" y="3528688"/>
              <a:ext cx="7703820" cy="733425"/>
            </a:xfrm>
            <a:custGeom>
              <a:avLst/>
              <a:gdLst/>
              <a:ahLst/>
              <a:cxnLst/>
              <a:rect l="l" t="t" r="r" b="b"/>
              <a:pathLst>
                <a:path w="7703820" h="733425">
                  <a:moveTo>
                    <a:pt x="7703769" y="0"/>
                  </a:moveTo>
                  <a:lnTo>
                    <a:pt x="0" y="0"/>
                  </a:lnTo>
                  <a:lnTo>
                    <a:pt x="0" y="733321"/>
                  </a:lnTo>
                  <a:lnTo>
                    <a:pt x="7703769" y="733321"/>
                  </a:lnTo>
                  <a:lnTo>
                    <a:pt x="7703769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0845" y="3706693"/>
              <a:ext cx="1193680" cy="3769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347698" y="3528688"/>
              <a:ext cx="9359265" cy="733425"/>
            </a:xfrm>
            <a:custGeom>
              <a:avLst/>
              <a:gdLst/>
              <a:ahLst/>
              <a:cxnLst/>
              <a:rect l="l" t="t" r="r" b="b"/>
              <a:pathLst>
                <a:path w="9359265" h="733425">
                  <a:moveTo>
                    <a:pt x="9358697" y="0"/>
                  </a:moveTo>
                  <a:lnTo>
                    <a:pt x="0" y="0"/>
                  </a:lnTo>
                  <a:lnTo>
                    <a:pt x="0" y="733321"/>
                  </a:lnTo>
                  <a:lnTo>
                    <a:pt x="9358697" y="733321"/>
                  </a:lnTo>
                  <a:lnTo>
                    <a:pt x="9358697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6834" y="3706693"/>
              <a:ext cx="2408303" cy="46071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3842" y="4743311"/>
            <a:ext cx="5507685" cy="38742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580860" y="4533893"/>
            <a:ext cx="8209280" cy="775335"/>
            <a:chOff x="9580860" y="4533893"/>
            <a:chExt cx="8209280" cy="7753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0860" y="4533893"/>
              <a:ext cx="8209174" cy="4083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0860" y="4973670"/>
              <a:ext cx="7444799" cy="33506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7002" y="6031229"/>
            <a:ext cx="6701366" cy="38742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59918" y="6041700"/>
            <a:ext cx="5738045" cy="40836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57002" y="7319148"/>
            <a:ext cx="6701366" cy="38742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70389" y="7319148"/>
            <a:ext cx="8732718" cy="40836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61093" y="8826956"/>
            <a:ext cx="251301" cy="94237"/>
          </a:xfrm>
          <a:prstGeom prst="rect">
            <a:avLst/>
          </a:prstGeom>
        </p:spPr>
      </p:pic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638693" y="3520835"/>
          <a:ext cx="17062450" cy="5881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533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450" b="1" spc="-2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45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651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830"/>
                        </a:spcBef>
                      </a:pPr>
                      <a:r>
                        <a:rPr sz="3100" b="1" dirty="0">
                          <a:latin typeface="Courier New"/>
                          <a:cs typeface="Courier New"/>
                        </a:rPr>
                        <a:t>spring-boot-starter-</a:t>
                      </a:r>
                      <a:r>
                        <a:rPr sz="3100" b="1" spc="-25" dirty="0">
                          <a:latin typeface="Courier New"/>
                          <a:cs typeface="Courier New"/>
                        </a:rPr>
                        <a:t>web</a:t>
                      </a:r>
                      <a:endParaRPr sz="3100">
                        <a:latin typeface="Courier New"/>
                        <a:cs typeface="Courier New"/>
                      </a:endParaRPr>
                    </a:p>
                  </a:txBody>
                  <a:tcPr marL="0" marR="0" marT="35941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045" marR="907415">
                        <a:lnSpc>
                          <a:spcPts val="3460"/>
                        </a:lnSpc>
                        <a:spcBef>
                          <a:spcPts val="1680"/>
                        </a:spcBef>
                      </a:pPr>
                      <a:r>
                        <a:rPr sz="2950" b="1" dirty="0">
                          <a:latin typeface="Arial"/>
                          <a:cs typeface="Arial"/>
                        </a:rPr>
                        <a:t>Building</a:t>
                      </a:r>
                      <a:r>
                        <a:rPr sz="29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29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apps,</a:t>
                      </a:r>
                      <a:r>
                        <a:rPr sz="29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includes</a:t>
                      </a:r>
                      <a:r>
                        <a:rPr sz="29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validation,</a:t>
                      </a:r>
                      <a:r>
                        <a:rPr sz="29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REST.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Uses</a:t>
                      </a:r>
                      <a:r>
                        <a:rPr sz="295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Tomcat</a:t>
                      </a:r>
                      <a:r>
                        <a:rPr sz="29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95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default</a:t>
                      </a:r>
                      <a:r>
                        <a:rPr sz="295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embedded</a:t>
                      </a:r>
                      <a:r>
                        <a:rPr sz="29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server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1336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651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840"/>
                        </a:spcBef>
                      </a:pPr>
                      <a:r>
                        <a:rPr sz="3100" b="1" dirty="0">
                          <a:latin typeface="Courier New"/>
                          <a:cs typeface="Courier New"/>
                        </a:rPr>
                        <a:t>spring-boot-starter-</a:t>
                      </a:r>
                      <a:r>
                        <a:rPr sz="3100" b="1" spc="-10" dirty="0">
                          <a:latin typeface="Courier New"/>
                          <a:cs typeface="Courier New"/>
                        </a:rPr>
                        <a:t>security</a:t>
                      </a:r>
                      <a:endParaRPr sz="3100">
                        <a:latin typeface="Courier New"/>
                        <a:cs typeface="Courier New"/>
                      </a:endParaRPr>
                    </a:p>
                  </a:txBody>
                  <a:tcPr marL="0" marR="0" marT="36068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33045">
                        <a:lnSpc>
                          <a:spcPct val="100000"/>
                        </a:lnSpc>
                      </a:pPr>
                      <a:r>
                        <a:rPr sz="2950" b="1" dirty="0">
                          <a:latin typeface="Arial"/>
                          <a:cs typeface="Arial"/>
                        </a:rPr>
                        <a:t>Adding</a:t>
                      </a:r>
                      <a:r>
                        <a:rPr sz="29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29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Security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support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651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850"/>
                        </a:spcBef>
                      </a:pPr>
                      <a:r>
                        <a:rPr sz="3100" b="1" dirty="0">
                          <a:latin typeface="Courier New"/>
                          <a:cs typeface="Courier New"/>
                        </a:rPr>
                        <a:t>spring-boot-starter-data-</a:t>
                      </a:r>
                      <a:r>
                        <a:rPr sz="3100" b="1" spc="-25" dirty="0">
                          <a:latin typeface="Courier New"/>
                          <a:cs typeface="Courier New"/>
                        </a:rPr>
                        <a:t>jpa</a:t>
                      </a:r>
                      <a:endParaRPr sz="3100">
                        <a:latin typeface="Courier New"/>
                        <a:cs typeface="Courier New"/>
                      </a:endParaRPr>
                    </a:p>
                  </a:txBody>
                  <a:tcPr marL="0" marR="0" marT="36195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233045">
                        <a:lnSpc>
                          <a:spcPct val="100000"/>
                        </a:lnSpc>
                      </a:pPr>
                      <a:r>
                        <a:rPr sz="2950" b="1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29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29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support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spc="-75" dirty="0">
                          <a:latin typeface="Arial"/>
                          <a:cs typeface="Arial"/>
                        </a:rPr>
                        <a:t>JPA</a:t>
                      </a:r>
                      <a:r>
                        <a:rPr sz="29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Hibernate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651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2860"/>
                        </a:spcBef>
                      </a:pPr>
                      <a:r>
                        <a:rPr sz="3100" b="1" dirty="0">
                          <a:latin typeface="Courier New"/>
                          <a:cs typeface="Courier New"/>
                        </a:rPr>
                        <a:t>…</a:t>
                      </a:r>
                      <a:endParaRPr sz="3100">
                        <a:latin typeface="Courier New"/>
                        <a:cs typeface="Courier New"/>
                      </a:endParaRPr>
                    </a:p>
                  </a:txBody>
                  <a:tcPr marL="0" marR="0" marT="36322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5852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What</a:t>
            </a:r>
            <a:r>
              <a:rPr spc="-80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spc="60" dirty="0"/>
              <a:t>In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50" dirty="0"/>
              <a:t>Starter?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290895"/>
            <a:ext cx="123291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20" dirty="0">
                <a:latin typeface="Book Antiqua"/>
                <a:cs typeface="Book Antiqua"/>
              </a:rPr>
              <a:t>FAQ:</a:t>
            </a:r>
            <a:r>
              <a:rPr sz="4250" spc="-7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What</a:t>
            </a:r>
            <a:r>
              <a:rPr sz="4250" spc="-5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-6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</a:t>
            </a:r>
            <a:r>
              <a:rPr sz="4250" spc="-5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Courier New"/>
                <a:cs typeface="Courier New"/>
              </a:rPr>
              <a:t>spring-boot-starter-</a:t>
            </a:r>
            <a:r>
              <a:rPr sz="4250" b="1" spc="-20" dirty="0">
                <a:latin typeface="Courier New"/>
                <a:cs typeface="Courier New"/>
              </a:rPr>
              <a:t>xyz</a:t>
            </a:r>
            <a:r>
              <a:rPr sz="4250" spc="-20" dirty="0">
                <a:latin typeface="Book Antiqua"/>
                <a:cs typeface="Book Antiqua"/>
              </a:rPr>
              <a:t>?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28664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4165182"/>
            <a:ext cx="64757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View</a:t>
            </a:r>
            <a:r>
              <a:rPr sz="4250" spc="-6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6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starter's</a:t>
            </a:r>
            <a:r>
              <a:rPr sz="4250" spc="-6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POM</a:t>
            </a:r>
            <a:r>
              <a:rPr sz="4250" spc="-5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file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0869" y="543844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768" y="5316980"/>
            <a:ext cx="157486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Normally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references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other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starters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…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so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will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need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dig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bit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0869" y="659024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6768" y="6468778"/>
            <a:ext cx="64846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Somewhat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cumbersome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…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5852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What</a:t>
            </a:r>
            <a:r>
              <a:rPr spc="-80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spc="60" dirty="0"/>
              <a:t>In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50" dirty="0"/>
              <a:t>Starter?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353720"/>
            <a:ext cx="1500568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Most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IDEs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have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u="sng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Dependency</a:t>
            </a:r>
            <a:r>
              <a:rPr sz="4250" u="sng" spc="-35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 </a:t>
            </a:r>
            <a:r>
              <a:rPr sz="4250" u="sng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Management</a:t>
            </a:r>
            <a:r>
              <a:rPr sz="4250" u="sng" spc="-30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 </a:t>
            </a:r>
            <a:r>
              <a:rPr sz="4250" u="sng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/</a:t>
            </a:r>
            <a:r>
              <a:rPr sz="4250" u="sng" spc="-30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 </a:t>
            </a:r>
            <a:r>
              <a:rPr sz="4250" u="sng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View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feature</a:t>
            </a:r>
            <a:endParaRPr sz="4250">
              <a:latin typeface="Book Antiqua"/>
              <a:cs typeface="Book Antiqua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dirty="0">
                <a:latin typeface="Book Antiqua"/>
                <a:cs typeface="Book Antiqua"/>
              </a:rPr>
              <a:t>Much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easier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 </a:t>
            </a:r>
            <a:r>
              <a:rPr sz="4250" spc="-10" dirty="0">
                <a:latin typeface="Book Antiqua"/>
                <a:cs typeface="Book Antiqua"/>
              </a:rPr>
              <a:t>navigate</a:t>
            </a:r>
            <a:endParaRPr sz="4250">
              <a:latin typeface="Book Antiqua"/>
              <a:cs typeface="Book Antiqua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dirty="0">
                <a:latin typeface="Book Antiqua"/>
                <a:cs typeface="Book Antiqua"/>
              </a:rPr>
              <a:t>I'll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show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 how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 do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this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with Eclipse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 </a:t>
            </a:r>
            <a:r>
              <a:rPr sz="4250" spc="-10" dirty="0">
                <a:latin typeface="Book Antiqua"/>
                <a:cs typeface="Book Antiqua"/>
              </a:rPr>
              <a:t>IntelliJ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5852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What</a:t>
            </a:r>
            <a:r>
              <a:rPr spc="-80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spc="60" dirty="0"/>
              <a:t>In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50" dirty="0"/>
              <a:t>Starter?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353720"/>
            <a:ext cx="9688195" cy="4134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Eclipse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Users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Open the </a:t>
            </a:r>
            <a:r>
              <a:rPr sz="4250" spc="-10" dirty="0">
                <a:latin typeface="Book Antiqua"/>
                <a:cs typeface="Book Antiqua"/>
              </a:rPr>
              <a:t>pom.xml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Select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tab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Book Antiqua"/>
                <a:cs typeface="Book Antiqua"/>
              </a:rPr>
              <a:t>Dependency</a:t>
            </a:r>
            <a:r>
              <a:rPr sz="4250" b="1" spc="-5" dirty="0">
                <a:latin typeface="Book Antiqua"/>
                <a:cs typeface="Book Antiqua"/>
              </a:rPr>
              <a:t> </a:t>
            </a:r>
            <a:r>
              <a:rPr sz="4250" b="1" spc="-10" dirty="0">
                <a:latin typeface="Book Antiqua"/>
                <a:cs typeface="Book Antiqua"/>
              </a:rPr>
              <a:t>Hierarchy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Expand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desired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starter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7648" y="2345995"/>
            <a:ext cx="8199667" cy="66165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32613" y="811731"/>
            <a:ext cx="3339749" cy="78484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5852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What</a:t>
            </a:r>
            <a:r>
              <a:rPr spc="-80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spc="60" dirty="0"/>
              <a:t>In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50" dirty="0"/>
              <a:t>Starter?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029122"/>
            <a:ext cx="1621345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For IntelliJ </a:t>
            </a:r>
            <a:r>
              <a:rPr sz="4250" spc="-10" dirty="0">
                <a:latin typeface="Book Antiqua"/>
                <a:cs typeface="Book Antiqua"/>
              </a:rPr>
              <a:t>users</a:t>
            </a:r>
            <a:endParaRPr sz="4250">
              <a:latin typeface="Book Antiqua"/>
              <a:cs typeface="Book Antiqua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Book Antiqua"/>
                <a:cs typeface="Book Antiqua"/>
              </a:rPr>
              <a:t>Select</a:t>
            </a:r>
            <a:r>
              <a:rPr sz="4250" spc="-5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Book Antiqua"/>
                <a:cs typeface="Book Antiqua"/>
              </a:rPr>
              <a:t>View</a:t>
            </a:r>
            <a:r>
              <a:rPr sz="4250" b="1" spc="-5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Book Antiqua"/>
                <a:cs typeface="Book Antiqua"/>
              </a:rPr>
              <a:t>&gt;</a:t>
            </a:r>
            <a:r>
              <a:rPr sz="4250" b="1" spc="-50" dirty="0">
                <a:latin typeface="Book Antiqua"/>
                <a:cs typeface="Book Antiqua"/>
              </a:rPr>
              <a:t> </a:t>
            </a:r>
            <a:r>
              <a:rPr sz="4250" b="1" spc="-70" dirty="0">
                <a:latin typeface="Book Antiqua"/>
                <a:cs typeface="Book Antiqua"/>
              </a:rPr>
              <a:t>Tool</a:t>
            </a:r>
            <a:r>
              <a:rPr sz="4250" b="1" spc="-5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Book Antiqua"/>
                <a:cs typeface="Book Antiqua"/>
              </a:rPr>
              <a:t>Windows</a:t>
            </a:r>
            <a:r>
              <a:rPr sz="4250" b="1" spc="-5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Book Antiqua"/>
                <a:cs typeface="Book Antiqua"/>
              </a:rPr>
              <a:t>&gt;</a:t>
            </a:r>
            <a:r>
              <a:rPr sz="4250" b="1" spc="-5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Book Antiqua"/>
                <a:cs typeface="Book Antiqua"/>
              </a:rPr>
              <a:t>Maven</a:t>
            </a:r>
            <a:r>
              <a:rPr sz="4250" b="1" spc="-5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Book Antiqua"/>
                <a:cs typeface="Book Antiqua"/>
              </a:rPr>
              <a:t>Projects</a:t>
            </a:r>
            <a:r>
              <a:rPr sz="4250" b="1" spc="-5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Book Antiqua"/>
                <a:cs typeface="Book Antiqua"/>
              </a:rPr>
              <a:t>&gt;</a:t>
            </a:r>
            <a:r>
              <a:rPr sz="4250" b="1" spc="-55" dirty="0">
                <a:latin typeface="Book Antiqua"/>
                <a:cs typeface="Book Antiqua"/>
              </a:rPr>
              <a:t> </a:t>
            </a:r>
            <a:r>
              <a:rPr sz="4250" b="1" spc="-10" dirty="0">
                <a:latin typeface="Book Antiqua"/>
                <a:cs typeface="Book Antiqua"/>
              </a:rPr>
              <a:t>Dependencies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6576" y="4455361"/>
            <a:ext cx="9470645" cy="565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1791" y="5209766"/>
            <a:ext cx="1581254" cy="158125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4641850" y="4610534"/>
            <a:ext cx="10412941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5" dirty="0"/>
              <a:t>Spring</a:t>
            </a:r>
            <a:r>
              <a:rPr spc="-370" dirty="0"/>
              <a:t> </a:t>
            </a:r>
            <a:r>
              <a:rPr spc="-75" dirty="0"/>
              <a:t>Boot</a:t>
            </a:r>
            <a:r>
              <a:rPr spc="-355" dirty="0"/>
              <a:t> </a:t>
            </a:r>
            <a:r>
              <a:rPr spc="-110" dirty="0"/>
              <a:t>Starter</a:t>
            </a:r>
            <a:r>
              <a:rPr spc="-355" dirty="0"/>
              <a:t> </a:t>
            </a:r>
            <a:r>
              <a:rPr spc="-95" dirty="0"/>
              <a:t>Parent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353720"/>
            <a:ext cx="13294994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Palatino Linotype"/>
                <a:cs typeface="Palatino Linotype"/>
              </a:rPr>
              <a:t>Spring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Boot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provides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"Starter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Parent"</a:t>
            </a:r>
            <a:endParaRPr sz="4250">
              <a:latin typeface="Palatino Linotype"/>
              <a:cs typeface="Palatino Linotype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Palatino Linotype"/>
                <a:cs typeface="Palatino Linotype"/>
              </a:rPr>
              <a:t>This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special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starter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that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provides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Maven</a:t>
            </a:r>
            <a:r>
              <a:rPr sz="4250" spc="-10" dirty="0">
                <a:latin typeface="Palatino Linotype"/>
                <a:cs typeface="Palatino Linotype"/>
              </a:rPr>
              <a:t> defaults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87361" y="4796275"/>
            <a:ext cx="17025620" cy="5589270"/>
            <a:chOff x="2387361" y="4796275"/>
            <a:chExt cx="17025620" cy="5589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7361" y="4796275"/>
              <a:ext cx="13874090" cy="33591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7635" y="5736354"/>
              <a:ext cx="7114966" cy="46490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16471" y="6862856"/>
              <a:ext cx="6277610" cy="2382520"/>
            </a:xfrm>
            <a:custGeom>
              <a:avLst/>
              <a:gdLst/>
              <a:ahLst/>
              <a:cxnLst/>
              <a:rect l="l" t="t" r="r" b="b"/>
              <a:pathLst>
                <a:path w="6277609" h="2382520">
                  <a:moveTo>
                    <a:pt x="0" y="0"/>
                  </a:moveTo>
                  <a:lnTo>
                    <a:pt x="1385758" y="644287"/>
                  </a:lnTo>
                  <a:lnTo>
                    <a:pt x="1385758" y="2329771"/>
                  </a:lnTo>
                  <a:lnTo>
                    <a:pt x="1389872" y="2350151"/>
                  </a:lnTo>
                  <a:lnTo>
                    <a:pt x="1401090" y="2366792"/>
                  </a:lnTo>
                  <a:lnTo>
                    <a:pt x="1417732" y="2378012"/>
                  </a:lnTo>
                  <a:lnTo>
                    <a:pt x="1438113" y="2382126"/>
                  </a:lnTo>
                  <a:lnTo>
                    <a:pt x="6224941" y="2382126"/>
                  </a:lnTo>
                  <a:lnTo>
                    <a:pt x="6245318" y="2378012"/>
                  </a:lnTo>
                  <a:lnTo>
                    <a:pt x="6261959" y="2366792"/>
                  </a:lnTo>
                  <a:lnTo>
                    <a:pt x="6273180" y="2350151"/>
                  </a:lnTo>
                  <a:lnTo>
                    <a:pt x="6277295" y="2329771"/>
                  </a:lnTo>
                  <a:lnTo>
                    <a:pt x="6277295" y="549067"/>
                  </a:lnTo>
                  <a:lnTo>
                    <a:pt x="6273180" y="528688"/>
                  </a:lnTo>
                  <a:lnTo>
                    <a:pt x="6261959" y="512046"/>
                  </a:lnTo>
                  <a:lnTo>
                    <a:pt x="6245318" y="500826"/>
                  </a:lnTo>
                  <a:lnTo>
                    <a:pt x="6224941" y="496712"/>
                  </a:lnTo>
                  <a:lnTo>
                    <a:pt x="1638368" y="496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709364" y="7610104"/>
            <a:ext cx="3676015" cy="13576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" marR="5080" algn="ctr">
              <a:lnSpc>
                <a:spcPts val="3460"/>
              </a:lnSpc>
              <a:spcBef>
                <a:spcPts val="300"/>
              </a:spcBef>
            </a:pP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Included</a:t>
            </a:r>
            <a:r>
              <a:rPr sz="29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</a:t>
            </a:r>
            <a:r>
              <a:rPr sz="2950" spc="-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pom.xml </a:t>
            </a: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when </a:t>
            </a:r>
            <a:r>
              <a:rPr sz="2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using</a:t>
            </a:r>
            <a:endParaRPr sz="2950">
              <a:latin typeface="Arial Rounded MT Bold"/>
              <a:cs typeface="Arial Rounded MT Bold"/>
            </a:endParaRPr>
          </a:p>
          <a:p>
            <a:pPr algn="ctr">
              <a:lnSpc>
                <a:spcPts val="3365"/>
              </a:lnSpc>
            </a:pPr>
            <a:r>
              <a:rPr sz="2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 </a:t>
            </a:r>
            <a:r>
              <a:rPr sz="2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Initializr</a:t>
            </a:r>
            <a:endParaRPr sz="29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8710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The </a:t>
            </a:r>
            <a:r>
              <a:rPr spc="-45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123360"/>
            <a:ext cx="57346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50" dirty="0">
                <a:latin typeface="Book Antiqua"/>
                <a:cs typeface="Book Antiqua"/>
              </a:rPr>
              <a:t>Tons</a:t>
            </a:r>
            <a:r>
              <a:rPr sz="4250" spc="-10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</a:t>
            </a:r>
            <a:r>
              <a:rPr sz="4250" spc="-9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configuration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96705" y="0"/>
            <a:ext cx="6401435" cy="4010660"/>
            <a:chOff x="11896705" y="0"/>
            <a:chExt cx="6401435" cy="40106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6705" y="0"/>
              <a:ext cx="6401163" cy="40101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315540" y="378417"/>
              <a:ext cx="5563870" cy="2466340"/>
            </a:xfrm>
            <a:custGeom>
              <a:avLst/>
              <a:gdLst/>
              <a:ahLst/>
              <a:cxnLst/>
              <a:rect l="l" t="t" r="r" b="b"/>
              <a:pathLst>
                <a:path w="5563869" h="2466340">
                  <a:moveTo>
                    <a:pt x="5511141" y="0"/>
                  </a:moveTo>
                  <a:lnTo>
                    <a:pt x="52354" y="0"/>
                  </a:lnTo>
                  <a:lnTo>
                    <a:pt x="31977" y="4114"/>
                  </a:lnTo>
                  <a:lnTo>
                    <a:pt x="15335" y="15335"/>
                  </a:lnTo>
                  <a:lnTo>
                    <a:pt x="4114" y="31977"/>
                  </a:lnTo>
                  <a:lnTo>
                    <a:pt x="0" y="52354"/>
                  </a:lnTo>
                  <a:lnTo>
                    <a:pt x="0" y="2413754"/>
                  </a:lnTo>
                  <a:lnTo>
                    <a:pt x="4114" y="2434133"/>
                  </a:lnTo>
                  <a:lnTo>
                    <a:pt x="15335" y="2450775"/>
                  </a:lnTo>
                  <a:lnTo>
                    <a:pt x="31977" y="2461995"/>
                  </a:lnTo>
                  <a:lnTo>
                    <a:pt x="52354" y="2466109"/>
                  </a:lnTo>
                  <a:lnTo>
                    <a:pt x="5511141" y="2466109"/>
                  </a:lnTo>
                  <a:lnTo>
                    <a:pt x="5531517" y="2461995"/>
                  </a:lnTo>
                  <a:lnTo>
                    <a:pt x="5548159" y="2450775"/>
                  </a:lnTo>
                  <a:lnTo>
                    <a:pt x="5559380" y="2434133"/>
                  </a:lnTo>
                  <a:lnTo>
                    <a:pt x="5563495" y="2413754"/>
                  </a:lnTo>
                  <a:lnTo>
                    <a:pt x="5563495" y="52354"/>
                  </a:lnTo>
                  <a:lnTo>
                    <a:pt x="5559380" y="31977"/>
                  </a:lnTo>
                  <a:lnTo>
                    <a:pt x="5548159" y="15335"/>
                  </a:lnTo>
                  <a:lnTo>
                    <a:pt x="5531517" y="4114"/>
                  </a:lnTo>
                  <a:lnTo>
                    <a:pt x="5511141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306266" y="552728"/>
            <a:ext cx="35750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Very</a:t>
            </a:r>
            <a:r>
              <a:rPr sz="3450" spc="-18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Rounded MT Bold"/>
                <a:cs typeface="Arial Rounded MT Bold"/>
              </a:rPr>
              <a:t>error-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prone</a:t>
            </a:r>
            <a:endParaRPr sz="345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16737" y="1578874"/>
            <a:ext cx="3569335" cy="10668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355600">
              <a:lnSpc>
                <a:spcPts val="4040"/>
              </a:lnSpc>
              <a:spcBef>
                <a:spcPts val="315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Easy to </a:t>
            </a:r>
            <a:r>
              <a:rPr sz="3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make</a:t>
            </a:r>
            <a:r>
              <a:rPr sz="3450" spc="8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3450" spc="-1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simple 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mistake</a:t>
            </a:r>
            <a:endParaRPr sz="3450">
              <a:latin typeface="Arial Rounded MT Bold"/>
              <a:cs typeface="Arial Rounded MT 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7686" y="2833150"/>
            <a:ext cx="19488785" cy="7588250"/>
            <a:chOff x="307686" y="2833150"/>
            <a:chExt cx="19488785" cy="75882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07" y="3376200"/>
              <a:ext cx="8660607" cy="42799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4916" y="6528533"/>
              <a:ext cx="10371355" cy="35932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9422" y="3766204"/>
              <a:ext cx="9362408" cy="55088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686" y="2833150"/>
              <a:ext cx="19488726" cy="758780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6521" y="4510664"/>
              <a:ext cx="18651220" cy="4218940"/>
            </a:xfrm>
            <a:custGeom>
              <a:avLst/>
              <a:gdLst/>
              <a:ahLst/>
              <a:cxnLst/>
              <a:rect l="l" t="t" r="r" b="b"/>
              <a:pathLst>
                <a:path w="18651220" h="4218940">
                  <a:moveTo>
                    <a:pt x="18598701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4166479"/>
                  </a:lnTo>
                  <a:lnTo>
                    <a:pt x="4114" y="4186858"/>
                  </a:lnTo>
                  <a:lnTo>
                    <a:pt x="15334" y="4203499"/>
                  </a:lnTo>
                  <a:lnTo>
                    <a:pt x="31975" y="4214719"/>
                  </a:lnTo>
                  <a:lnTo>
                    <a:pt x="52354" y="4218833"/>
                  </a:lnTo>
                  <a:lnTo>
                    <a:pt x="18598701" y="4218833"/>
                  </a:lnTo>
                  <a:lnTo>
                    <a:pt x="18619078" y="4214719"/>
                  </a:lnTo>
                  <a:lnTo>
                    <a:pt x="18635719" y="4203499"/>
                  </a:lnTo>
                  <a:lnTo>
                    <a:pt x="18646940" y="4186858"/>
                  </a:lnTo>
                  <a:lnTo>
                    <a:pt x="18651055" y="4166479"/>
                  </a:lnTo>
                  <a:lnTo>
                    <a:pt x="18651055" y="52354"/>
                  </a:lnTo>
                  <a:lnTo>
                    <a:pt x="18646940" y="31975"/>
                  </a:lnTo>
                  <a:lnTo>
                    <a:pt x="18635719" y="15334"/>
                  </a:lnTo>
                  <a:lnTo>
                    <a:pt x="18619078" y="4114"/>
                  </a:lnTo>
                  <a:lnTo>
                    <a:pt x="18598701" y="0"/>
                  </a:lnTo>
                  <a:close/>
                </a:path>
              </a:pathLst>
            </a:custGeom>
            <a:solidFill>
              <a:srgbClr val="69BD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0955" marR="5080" indent="617220">
              <a:lnSpc>
                <a:spcPts val="14100"/>
              </a:lnSpc>
              <a:spcBef>
                <a:spcPts val="819"/>
              </a:spcBef>
              <a:tabLst>
                <a:tab pos="5391785" algn="l"/>
              </a:tabLst>
            </a:pPr>
            <a:r>
              <a:rPr spc="-10" dirty="0"/>
              <a:t>There</a:t>
            </a:r>
            <a:r>
              <a:rPr dirty="0"/>
              <a:t>	should </a:t>
            </a:r>
            <a:r>
              <a:rPr spc="-25" dirty="0"/>
              <a:t>be </a:t>
            </a:r>
            <a:r>
              <a:rPr dirty="0"/>
              <a:t>an</a:t>
            </a:r>
            <a:r>
              <a:rPr spc="-10" dirty="0"/>
              <a:t> </a:t>
            </a:r>
            <a:r>
              <a:rPr dirty="0"/>
              <a:t>easier</a:t>
            </a:r>
            <a:r>
              <a:rPr spc="-5" dirty="0"/>
              <a:t> </a:t>
            </a:r>
            <a:r>
              <a:rPr spc="-10" dirty="0"/>
              <a:t>solution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353720"/>
            <a:ext cx="11288395" cy="4134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Palatino Linotype"/>
                <a:cs typeface="Palatino Linotype"/>
              </a:rPr>
              <a:t>Maven defaults defined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Starter </a:t>
            </a:r>
            <a:r>
              <a:rPr sz="4250" spc="-10" dirty="0">
                <a:latin typeface="Palatino Linotype"/>
                <a:cs typeface="Palatino Linotype"/>
              </a:rPr>
              <a:t>Parent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dirty="0">
                <a:latin typeface="Palatino Linotype"/>
                <a:cs typeface="Palatino Linotype"/>
              </a:rPr>
              <a:t>Default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compiler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level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i="1" dirty="0">
                <a:latin typeface="Palatino Linotype"/>
                <a:cs typeface="Palatino Linotype"/>
              </a:rPr>
              <a:t>(currently</a:t>
            </a:r>
            <a:r>
              <a:rPr sz="4250" i="1" spc="-20" dirty="0">
                <a:latin typeface="Palatino Linotype"/>
                <a:cs typeface="Palatino Linotype"/>
              </a:rPr>
              <a:t> </a:t>
            </a:r>
            <a:r>
              <a:rPr sz="4250" i="1" dirty="0">
                <a:latin typeface="Palatino Linotype"/>
                <a:cs typeface="Palatino Linotype"/>
              </a:rPr>
              <a:t>Java</a:t>
            </a:r>
            <a:r>
              <a:rPr sz="4250" i="1" spc="-20" dirty="0">
                <a:latin typeface="Palatino Linotype"/>
                <a:cs typeface="Palatino Linotype"/>
              </a:rPr>
              <a:t> </a:t>
            </a:r>
            <a:r>
              <a:rPr sz="4250" i="1" spc="-25" dirty="0">
                <a:latin typeface="Palatino Linotype"/>
                <a:cs typeface="Palatino Linotype"/>
              </a:rPr>
              <a:t>8)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spc="-10" dirty="0">
                <a:latin typeface="Palatino Linotype"/>
                <a:cs typeface="Palatino Linotype"/>
              </a:rPr>
              <a:t>UTF-</a:t>
            </a:r>
            <a:r>
              <a:rPr sz="4250" dirty="0">
                <a:latin typeface="Palatino Linotype"/>
                <a:cs typeface="Palatino Linotype"/>
              </a:rPr>
              <a:t>8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source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encoding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i="1" dirty="0">
                <a:latin typeface="Palatino Linotype"/>
                <a:cs typeface="Palatino Linotype"/>
              </a:rPr>
              <a:t>Others </a:t>
            </a:r>
            <a:r>
              <a:rPr sz="4250" i="1" spc="-50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3102" y="5887603"/>
            <a:ext cx="13281857" cy="321576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353720"/>
            <a:ext cx="98609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125" dirty="0">
                <a:latin typeface="Palatino Linotype"/>
                <a:cs typeface="Palatino Linotype"/>
              </a:rPr>
              <a:t>To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override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default,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set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as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property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5670" y="3745838"/>
            <a:ext cx="13749748" cy="522899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353720"/>
            <a:ext cx="98609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spc="-125" dirty="0">
                <a:latin typeface="Palatino Linotype"/>
                <a:cs typeface="Palatino Linotype"/>
              </a:rPr>
              <a:t>To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override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default,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set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as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property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05670" y="3745838"/>
            <a:ext cx="16309975" cy="5229225"/>
            <a:chOff x="2905670" y="3745838"/>
            <a:chExt cx="16309975" cy="5229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5670" y="3745838"/>
              <a:ext cx="13749748" cy="52289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2332" y="4546127"/>
              <a:ext cx="8112972" cy="42113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521167" y="5590564"/>
              <a:ext cx="7275830" cy="2108835"/>
            </a:xfrm>
            <a:custGeom>
              <a:avLst/>
              <a:gdLst/>
              <a:ahLst/>
              <a:cxnLst/>
              <a:rect l="l" t="t" r="r" b="b"/>
              <a:pathLst>
                <a:path w="7275830" h="2108834">
                  <a:moveTo>
                    <a:pt x="7210178" y="0"/>
                  </a:moveTo>
                  <a:lnTo>
                    <a:pt x="1979321" y="0"/>
                  </a:lnTo>
                  <a:lnTo>
                    <a:pt x="1954004" y="5126"/>
                  </a:lnTo>
                  <a:lnTo>
                    <a:pt x="1933302" y="19095"/>
                  </a:lnTo>
                  <a:lnTo>
                    <a:pt x="1919330" y="39796"/>
                  </a:lnTo>
                  <a:lnTo>
                    <a:pt x="1914203" y="65115"/>
                  </a:lnTo>
                  <a:lnTo>
                    <a:pt x="1914203" y="1463306"/>
                  </a:lnTo>
                  <a:lnTo>
                    <a:pt x="0" y="2108574"/>
                  </a:lnTo>
                  <a:lnTo>
                    <a:pt x="2434480" y="1660944"/>
                  </a:lnTo>
                  <a:lnTo>
                    <a:pt x="7210178" y="1660944"/>
                  </a:lnTo>
                  <a:lnTo>
                    <a:pt x="7235500" y="1655817"/>
                  </a:lnTo>
                  <a:lnTo>
                    <a:pt x="7256201" y="1641847"/>
                  </a:lnTo>
                  <a:lnTo>
                    <a:pt x="7270171" y="1621146"/>
                  </a:lnTo>
                  <a:lnTo>
                    <a:pt x="7275296" y="1595827"/>
                  </a:lnTo>
                  <a:lnTo>
                    <a:pt x="7275296" y="65115"/>
                  </a:lnTo>
                  <a:lnTo>
                    <a:pt x="7270171" y="39796"/>
                  </a:lnTo>
                  <a:lnTo>
                    <a:pt x="7256201" y="19095"/>
                  </a:lnTo>
                  <a:lnTo>
                    <a:pt x="7235500" y="5126"/>
                  </a:lnTo>
                  <a:lnTo>
                    <a:pt x="7210178" y="0"/>
                  </a:lnTo>
                  <a:close/>
                </a:path>
              </a:pathLst>
            </a:custGeom>
            <a:solidFill>
              <a:srgbClr val="3D5B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897841" y="5934762"/>
            <a:ext cx="2442210" cy="9639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325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Specify</a:t>
            </a:r>
            <a:r>
              <a:rPr sz="3100" spc="1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Java</a:t>
            </a:r>
            <a:r>
              <a:rPr sz="3100" spc="-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</a:t>
            </a:r>
            <a:endParaRPr sz="31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0150" y="2228069"/>
            <a:ext cx="17307560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40"/>
              </a:spcBef>
              <a:buClr>
                <a:srgbClr val="5C86B9"/>
              </a:buClr>
              <a:buSzPct val="70000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000" dirty="0">
                <a:latin typeface="Palatino Linotype"/>
                <a:cs typeface="Palatino Linotype"/>
              </a:rPr>
              <a:t>For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the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b="1" dirty="0">
                <a:latin typeface="Courier New"/>
                <a:cs typeface="Courier New"/>
              </a:rPr>
              <a:t>spring-boot-starter-*</a:t>
            </a:r>
            <a:r>
              <a:rPr sz="4000" b="1" spc="-1370" dirty="0">
                <a:latin typeface="Courier New"/>
                <a:cs typeface="Courier New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dependencies,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no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need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to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list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spc="-10" dirty="0">
                <a:latin typeface="Palatino Linotype"/>
                <a:cs typeface="Palatino Linotype"/>
              </a:rPr>
              <a:t>version</a:t>
            </a:r>
            <a:endParaRPr sz="4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2149" y="3316731"/>
            <a:ext cx="11797201" cy="657255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0150" y="2228069"/>
            <a:ext cx="17307560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40"/>
              </a:spcBef>
              <a:buClr>
                <a:srgbClr val="5C86B9"/>
              </a:buClr>
              <a:buSzPct val="70000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000" dirty="0">
                <a:latin typeface="Palatino Linotype"/>
                <a:cs typeface="Palatino Linotype"/>
              </a:rPr>
              <a:t>For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the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b="1" dirty="0">
                <a:latin typeface="Courier New"/>
                <a:cs typeface="Courier New"/>
              </a:rPr>
              <a:t>spring-boot-starter-*</a:t>
            </a:r>
            <a:r>
              <a:rPr sz="4000" b="1" spc="-1370" dirty="0">
                <a:latin typeface="Courier New"/>
                <a:cs typeface="Courier New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dependencies,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no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need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to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list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spc="-10" dirty="0">
                <a:latin typeface="Palatino Linotype"/>
                <a:cs typeface="Palatino Linotype"/>
              </a:rPr>
              <a:t>version</a:t>
            </a:r>
            <a:endParaRPr sz="40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82149" y="2711507"/>
            <a:ext cx="16435069" cy="7178040"/>
            <a:chOff x="1582149" y="2711507"/>
            <a:chExt cx="16435069" cy="7178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2149" y="3316731"/>
              <a:ext cx="11797201" cy="65725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4472" y="2711507"/>
              <a:ext cx="9802384" cy="39585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33307" y="3708530"/>
              <a:ext cx="8964930" cy="1950720"/>
            </a:xfrm>
            <a:custGeom>
              <a:avLst/>
              <a:gdLst/>
              <a:ahLst/>
              <a:cxnLst/>
              <a:rect l="l" t="t" r="r" b="b"/>
              <a:pathLst>
                <a:path w="8964930" h="1950720">
                  <a:moveTo>
                    <a:pt x="8899592" y="0"/>
                  </a:moveTo>
                  <a:lnTo>
                    <a:pt x="5252782" y="0"/>
                  </a:lnTo>
                  <a:lnTo>
                    <a:pt x="5227464" y="5126"/>
                  </a:lnTo>
                  <a:lnTo>
                    <a:pt x="5206762" y="19095"/>
                  </a:lnTo>
                  <a:lnTo>
                    <a:pt x="5192791" y="39796"/>
                  </a:lnTo>
                  <a:lnTo>
                    <a:pt x="5187664" y="65116"/>
                  </a:lnTo>
                  <a:lnTo>
                    <a:pt x="5187664" y="984263"/>
                  </a:lnTo>
                  <a:lnTo>
                    <a:pt x="0" y="1114168"/>
                  </a:lnTo>
                  <a:lnTo>
                    <a:pt x="5187664" y="1244072"/>
                  </a:lnTo>
                  <a:lnTo>
                    <a:pt x="5187664" y="1885413"/>
                  </a:lnTo>
                  <a:lnTo>
                    <a:pt x="5192791" y="1910732"/>
                  </a:lnTo>
                  <a:lnTo>
                    <a:pt x="5206762" y="1931433"/>
                  </a:lnTo>
                  <a:lnTo>
                    <a:pt x="5227464" y="1945403"/>
                  </a:lnTo>
                  <a:lnTo>
                    <a:pt x="5252782" y="1950530"/>
                  </a:lnTo>
                  <a:lnTo>
                    <a:pt x="8899592" y="1950530"/>
                  </a:lnTo>
                  <a:lnTo>
                    <a:pt x="8924914" y="1945403"/>
                  </a:lnTo>
                  <a:lnTo>
                    <a:pt x="8945616" y="1931433"/>
                  </a:lnTo>
                  <a:lnTo>
                    <a:pt x="8959585" y="1910732"/>
                  </a:lnTo>
                  <a:lnTo>
                    <a:pt x="8964711" y="1885413"/>
                  </a:lnTo>
                  <a:lnTo>
                    <a:pt x="8964711" y="65116"/>
                  </a:lnTo>
                  <a:lnTo>
                    <a:pt x="8959585" y="39796"/>
                  </a:lnTo>
                  <a:lnTo>
                    <a:pt x="8945616" y="19095"/>
                  </a:lnTo>
                  <a:lnTo>
                    <a:pt x="8924914" y="5126"/>
                  </a:lnTo>
                  <a:lnTo>
                    <a:pt x="8899592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955461" y="4186125"/>
            <a:ext cx="3455670" cy="9639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608965" marR="5080" indent="-596900">
              <a:lnSpc>
                <a:spcPts val="3629"/>
              </a:lnSpc>
              <a:spcBef>
                <a:spcPts val="325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Specify</a:t>
            </a:r>
            <a:r>
              <a:rPr sz="3100" spc="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</a:t>
            </a:r>
            <a:r>
              <a:rPr sz="3100" spc="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Arial Rounded MT Bold"/>
                <a:cs typeface="Arial Rounded MT Bold"/>
              </a:rPr>
              <a:t>of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10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endParaRPr sz="31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0150" y="2228069"/>
            <a:ext cx="17307560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40"/>
              </a:spcBef>
              <a:buClr>
                <a:srgbClr val="5C86B9"/>
              </a:buClr>
              <a:buSzPct val="70000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000" dirty="0">
                <a:latin typeface="Palatino Linotype"/>
                <a:cs typeface="Palatino Linotype"/>
              </a:rPr>
              <a:t>For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the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b="1" dirty="0">
                <a:latin typeface="Courier New"/>
                <a:cs typeface="Courier New"/>
              </a:rPr>
              <a:t>spring-boot-starter-*</a:t>
            </a:r>
            <a:r>
              <a:rPr sz="4000" b="1" spc="-1370" dirty="0">
                <a:latin typeface="Courier New"/>
                <a:cs typeface="Courier New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dependencies,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no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need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to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list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spc="-10" dirty="0">
                <a:latin typeface="Palatino Linotype"/>
                <a:cs typeface="Palatino Linotype"/>
              </a:rPr>
              <a:t>version</a:t>
            </a:r>
            <a:endParaRPr sz="40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82149" y="2711507"/>
            <a:ext cx="16435069" cy="7178040"/>
            <a:chOff x="1582149" y="2711507"/>
            <a:chExt cx="16435069" cy="7178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2149" y="3316731"/>
              <a:ext cx="11797201" cy="65725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4472" y="2711507"/>
              <a:ext cx="9802384" cy="39585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33307" y="3708530"/>
              <a:ext cx="8964930" cy="1950720"/>
            </a:xfrm>
            <a:custGeom>
              <a:avLst/>
              <a:gdLst/>
              <a:ahLst/>
              <a:cxnLst/>
              <a:rect l="l" t="t" r="r" b="b"/>
              <a:pathLst>
                <a:path w="8964930" h="1950720">
                  <a:moveTo>
                    <a:pt x="8899592" y="0"/>
                  </a:moveTo>
                  <a:lnTo>
                    <a:pt x="5252782" y="0"/>
                  </a:lnTo>
                  <a:lnTo>
                    <a:pt x="5227464" y="5126"/>
                  </a:lnTo>
                  <a:lnTo>
                    <a:pt x="5206762" y="19095"/>
                  </a:lnTo>
                  <a:lnTo>
                    <a:pt x="5192791" y="39796"/>
                  </a:lnTo>
                  <a:lnTo>
                    <a:pt x="5187664" y="65116"/>
                  </a:lnTo>
                  <a:lnTo>
                    <a:pt x="5187664" y="984263"/>
                  </a:lnTo>
                  <a:lnTo>
                    <a:pt x="0" y="1114168"/>
                  </a:lnTo>
                  <a:lnTo>
                    <a:pt x="5187664" y="1244072"/>
                  </a:lnTo>
                  <a:lnTo>
                    <a:pt x="5187664" y="1885413"/>
                  </a:lnTo>
                  <a:lnTo>
                    <a:pt x="5192791" y="1910732"/>
                  </a:lnTo>
                  <a:lnTo>
                    <a:pt x="5206762" y="1931433"/>
                  </a:lnTo>
                  <a:lnTo>
                    <a:pt x="5227464" y="1945403"/>
                  </a:lnTo>
                  <a:lnTo>
                    <a:pt x="5252782" y="1950530"/>
                  </a:lnTo>
                  <a:lnTo>
                    <a:pt x="8899592" y="1950530"/>
                  </a:lnTo>
                  <a:lnTo>
                    <a:pt x="8924914" y="1945403"/>
                  </a:lnTo>
                  <a:lnTo>
                    <a:pt x="8945616" y="1931433"/>
                  </a:lnTo>
                  <a:lnTo>
                    <a:pt x="8959585" y="1910732"/>
                  </a:lnTo>
                  <a:lnTo>
                    <a:pt x="8964711" y="1885413"/>
                  </a:lnTo>
                  <a:lnTo>
                    <a:pt x="8964711" y="65116"/>
                  </a:lnTo>
                  <a:lnTo>
                    <a:pt x="8959585" y="39796"/>
                  </a:lnTo>
                  <a:lnTo>
                    <a:pt x="8945616" y="19095"/>
                  </a:lnTo>
                  <a:lnTo>
                    <a:pt x="8924914" y="5126"/>
                  </a:lnTo>
                  <a:lnTo>
                    <a:pt x="8899592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955461" y="4186125"/>
            <a:ext cx="3455670" cy="9639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608965" marR="5080" indent="-596900">
              <a:lnSpc>
                <a:spcPts val="3629"/>
              </a:lnSpc>
              <a:spcBef>
                <a:spcPts val="325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Specify</a:t>
            </a:r>
            <a:r>
              <a:rPr sz="3100" spc="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</a:t>
            </a:r>
            <a:r>
              <a:rPr sz="3100" spc="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Arial Rounded MT Bold"/>
                <a:cs typeface="Arial Rounded MT Bold"/>
              </a:rPr>
              <a:t>of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10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endParaRPr sz="3100">
              <a:latin typeface="Arial Rounded MT Bold"/>
              <a:cs typeface="Arial Rounded MT 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39504" y="5442049"/>
            <a:ext cx="8070850" cy="3188970"/>
            <a:chOff x="11439504" y="5442049"/>
            <a:chExt cx="8070850" cy="31889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9504" y="5442049"/>
              <a:ext cx="8070434" cy="31883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858340" y="6294673"/>
              <a:ext cx="7233284" cy="1469390"/>
            </a:xfrm>
            <a:custGeom>
              <a:avLst/>
              <a:gdLst/>
              <a:ahLst/>
              <a:cxnLst/>
              <a:rect l="l" t="t" r="r" b="b"/>
              <a:pathLst>
                <a:path w="7233284" h="1469390">
                  <a:moveTo>
                    <a:pt x="7167645" y="0"/>
                  </a:moveTo>
                  <a:lnTo>
                    <a:pt x="2320934" y="0"/>
                  </a:lnTo>
                  <a:lnTo>
                    <a:pt x="2295616" y="5126"/>
                  </a:lnTo>
                  <a:lnTo>
                    <a:pt x="2274915" y="19095"/>
                  </a:lnTo>
                  <a:lnTo>
                    <a:pt x="2260943" y="39796"/>
                  </a:lnTo>
                  <a:lnTo>
                    <a:pt x="2255816" y="65116"/>
                  </a:lnTo>
                  <a:lnTo>
                    <a:pt x="2255816" y="868756"/>
                  </a:lnTo>
                  <a:lnTo>
                    <a:pt x="0" y="998660"/>
                  </a:lnTo>
                  <a:lnTo>
                    <a:pt x="2255816" y="1128565"/>
                  </a:lnTo>
                  <a:lnTo>
                    <a:pt x="2255816" y="1404407"/>
                  </a:lnTo>
                  <a:lnTo>
                    <a:pt x="2260943" y="1429675"/>
                  </a:lnTo>
                  <a:lnTo>
                    <a:pt x="2274915" y="1450263"/>
                  </a:lnTo>
                  <a:lnTo>
                    <a:pt x="2295616" y="1464121"/>
                  </a:lnTo>
                  <a:lnTo>
                    <a:pt x="2320934" y="1469196"/>
                  </a:lnTo>
                  <a:lnTo>
                    <a:pt x="7167645" y="1469196"/>
                  </a:lnTo>
                  <a:lnTo>
                    <a:pt x="7192967" y="1464121"/>
                  </a:lnTo>
                  <a:lnTo>
                    <a:pt x="7213669" y="1450263"/>
                  </a:lnTo>
                  <a:lnTo>
                    <a:pt x="7227638" y="1429675"/>
                  </a:lnTo>
                  <a:lnTo>
                    <a:pt x="7232764" y="1404407"/>
                  </a:lnTo>
                  <a:lnTo>
                    <a:pt x="7232764" y="65116"/>
                  </a:lnTo>
                  <a:lnTo>
                    <a:pt x="7227638" y="39796"/>
                  </a:lnTo>
                  <a:lnTo>
                    <a:pt x="7213669" y="19095"/>
                  </a:lnTo>
                  <a:lnTo>
                    <a:pt x="7192967" y="5126"/>
                  </a:lnTo>
                  <a:lnTo>
                    <a:pt x="7167645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709364" y="6531603"/>
            <a:ext cx="3788410" cy="9639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525145" marR="5080" indent="-513080">
              <a:lnSpc>
                <a:spcPts val="3629"/>
              </a:lnSpc>
              <a:spcBef>
                <a:spcPts val="325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Inherit</a:t>
            </a:r>
            <a:r>
              <a:rPr sz="3100" spc="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</a:t>
            </a:r>
            <a:r>
              <a:rPr sz="3100" spc="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from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Starter</a:t>
            </a:r>
            <a:r>
              <a:rPr sz="3100" spc="1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Parent</a:t>
            </a:r>
            <a:endParaRPr sz="31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spc="-1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0150" y="2228069"/>
            <a:ext cx="17307560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40"/>
              </a:spcBef>
              <a:buClr>
                <a:srgbClr val="5C86B9"/>
              </a:buClr>
              <a:buSzPct val="70000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000" dirty="0">
                <a:latin typeface="Palatino Linotype"/>
                <a:cs typeface="Palatino Linotype"/>
              </a:rPr>
              <a:t>For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the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b="1" dirty="0">
                <a:latin typeface="Courier New"/>
                <a:cs typeface="Courier New"/>
              </a:rPr>
              <a:t>spring-boot-starter-*</a:t>
            </a:r>
            <a:r>
              <a:rPr sz="4000" b="1" spc="-1370" dirty="0">
                <a:latin typeface="Courier New"/>
                <a:cs typeface="Courier New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dependencies,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no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need</a:t>
            </a:r>
            <a:r>
              <a:rPr sz="4000" spc="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to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list</a:t>
            </a:r>
            <a:r>
              <a:rPr sz="4000" spc="35" dirty="0">
                <a:latin typeface="Palatino Linotype"/>
                <a:cs typeface="Palatino Linotype"/>
              </a:rPr>
              <a:t> </a:t>
            </a:r>
            <a:r>
              <a:rPr sz="4000" spc="-10" dirty="0">
                <a:latin typeface="Palatino Linotype"/>
                <a:cs typeface="Palatino Linotype"/>
              </a:rPr>
              <a:t>version</a:t>
            </a:r>
            <a:endParaRPr sz="40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82149" y="2711507"/>
            <a:ext cx="16435069" cy="7178040"/>
            <a:chOff x="1582149" y="2711507"/>
            <a:chExt cx="16435069" cy="7178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2149" y="3316731"/>
              <a:ext cx="11797201" cy="65725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4472" y="2711507"/>
              <a:ext cx="9802384" cy="39585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33307" y="3708530"/>
              <a:ext cx="8964930" cy="1950720"/>
            </a:xfrm>
            <a:custGeom>
              <a:avLst/>
              <a:gdLst/>
              <a:ahLst/>
              <a:cxnLst/>
              <a:rect l="l" t="t" r="r" b="b"/>
              <a:pathLst>
                <a:path w="8964930" h="1950720">
                  <a:moveTo>
                    <a:pt x="8899592" y="0"/>
                  </a:moveTo>
                  <a:lnTo>
                    <a:pt x="5252782" y="0"/>
                  </a:lnTo>
                  <a:lnTo>
                    <a:pt x="5227464" y="5126"/>
                  </a:lnTo>
                  <a:lnTo>
                    <a:pt x="5206762" y="19095"/>
                  </a:lnTo>
                  <a:lnTo>
                    <a:pt x="5192791" y="39796"/>
                  </a:lnTo>
                  <a:lnTo>
                    <a:pt x="5187664" y="65116"/>
                  </a:lnTo>
                  <a:lnTo>
                    <a:pt x="5187664" y="984263"/>
                  </a:lnTo>
                  <a:lnTo>
                    <a:pt x="0" y="1114168"/>
                  </a:lnTo>
                  <a:lnTo>
                    <a:pt x="5187664" y="1244072"/>
                  </a:lnTo>
                  <a:lnTo>
                    <a:pt x="5187664" y="1885413"/>
                  </a:lnTo>
                  <a:lnTo>
                    <a:pt x="5192791" y="1910732"/>
                  </a:lnTo>
                  <a:lnTo>
                    <a:pt x="5206762" y="1931433"/>
                  </a:lnTo>
                  <a:lnTo>
                    <a:pt x="5227464" y="1945403"/>
                  </a:lnTo>
                  <a:lnTo>
                    <a:pt x="5252782" y="1950530"/>
                  </a:lnTo>
                  <a:lnTo>
                    <a:pt x="8899592" y="1950530"/>
                  </a:lnTo>
                  <a:lnTo>
                    <a:pt x="8924914" y="1945403"/>
                  </a:lnTo>
                  <a:lnTo>
                    <a:pt x="8945616" y="1931433"/>
                  </a:lnTo>
                  <a:lnTo>
                    <a:pt x="8959585" y="1910732"/>
                  </a:lnTo>
                  <a:lnTo>
                    <a:pt x="8964711" y="1885413"/>
                  </a:lnTo>
                  <a:lnTo>
                    <a:pt x="8964711" y="65116"/>
                  </a:lnTo>
                  <a:lnTo>
                    <a:pt x="8959585" y="39796"/>
                  </a:lnTo>
                  <a:lnTo>
                    <a:pt x="8945616" y="19095"/>
                  </a:lnTo>
                  <a:lnTo>
                    <a:pt x="8924914" y="5126"/>
                  </a:lnTo>
                  <a:lnTo>
                    <a:pt x="8899592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955461" y="4186125"/>
            <a:ext cx="3455670" cy="9639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608965" marR="5080" indent="-596900">
              <a:lnSpc>
                <a:spcPts val="3629"/>
              </a:lnSpc>
              <a:spcBef>
                <a:spcPts val="325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Specify</a:t>
            </a:r>
            <a:r>
              <a:rPr sz="3100" spc="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</a:t>
            </a:r>
            <a:r>
              <a:rPr sz="3100" spc="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Arial Rounded MT Bold"/>
                <a:cs typeface="Arial Rounded MT Bold"/>
              </a:rPr>
              <a:t>of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Spring</a:t>
            </a:r>
            <a:r>
              <a:rPr sz="3100" spc="10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Boot</a:t>
            </a:r>
            <a:endParaRPr sz="3100">
              <a:latin typeface="Arial Rounded MT Bold"/>
              <a:cs typeface="Arial Rounded MT 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39504" y="5442049"/>
            <a:ext cx="8070850" cy="3188970"/>
            <a:chOff x="11439504" y="5442049"/>
            <a:chExt cx="8070850" cy="31889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9504" y="5442049"/>
              <a:ext cx="8070434" cy="31883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858340" y="6294673"/>
              <a:ext cx="7233284" cy="1469390"/>
            </a:xfrm>
            <a:custGeom>
              <a:avLst/>
              <a:gdLst/>
              <a:ahLst/>
              <a:cxnLst/>
              <a:rect l="l" t="t" r="r" b="b"/>
              <a:pathLst>
                <a:path w="7233284" h="1469390">
                  <a:moveTo>
                    <a:pt x="7167645" y="0"/>
                  </a:moveTo>
                  <a:lnTo>
                    <a:pt x="2320934" y="0"/>
                  </a:lnTo>
                  <a:lnTo>
                    <a:pt x="2295616" y="5126"/>
                  </a:lnTo>
                  <a:lnTo>
                    <a:pt x="2274915" y="19095"/>
                  </a:lnTo>
                  <a:lnTo>
                    <a:pt x="2260943" y="39796"/>
                  </a:lnTo>
                  <a:lnTo>
                    <a:pt x="2255816" y="65116"/>
                  </a:lnTo>
                  <a:lnTo>
                    <a:pt x="2255816" y="868756"/>
                  </a:lnTo>
                  <a:lnTo>
                    <a:pt x="0" y="998660"/>
                  </a:lnTo>
                  <a:lnTo>
                    <a:pt x="2255816" y="1128565"/>
                  </a:lnTo>
                  <a:lnTo>
                    <a:pt x="2255816" y="1404407"/>
                  </a:lnTo>
                  <a:lnTo>
                    <a:pt x="2260943" y="1429675"/>
                  </a:lnTo>
                  <a:lnTo>
                    <a:pt x="2274915" y="1450263"/>
                  </a:lnTo>
                  <a:lnTo>
                    <a:pt x="2295616" y="1464121"/>
                  </a:lnTo>
                  <a:lnTo>
                    <a:pt x="2320934" y="1469196"/>
                  </a:lnTo>
                  <a:lnTo>
                    <a:pt x="7167645" y="1469196"/>
                  </a:lnTo>
                  <a:lnTo>
                    <a:pt x="7192967" y="1464121"/>
                  </a:lnTo>
                  <a:lnTo>
                    <a:pt x="7213669" y="1450263"/>
                  </a:lnTo>
                  <a:lnTo>
                    <a:pt x="7227638" y="1429675"/>
                  </a:lnTo>
                  <a:lnTo>
                    <a:pt x="7232764" y="1404407"/>
                  </a:lnTo>
                  <a:lnTo>
                    <a:pt x="7232764" y="65116"/>
                  </a:lnTo>
                  <a:lnTo>
                    <a:pt x="7227638" y="39796"/>
                  </a:lnTo>
                  <a:lnTo>
                    <a:pt x="7213669" y="19095"/>
                  </a:lnTo>
                  <a:lnTo>
                    <a:pt x="7192967" y="5126"/>
                  </a:lnTo>
                  <a:lnTo>
                    <a:pt x="7167645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709364" y="6531603"/>
            <a:ext cx="3788410" cy="9639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525145" marR="5080" indent="-513080">
              <a:lnSpc>
                <a:spcPts val="3629"/>
              </a:lnSpc>
              <a:spcBef>
                <a:spcPts val="325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Inherit</a:t>
            </a:r>
            <a:r>
              <a:rPr sz="3100" spc="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</a:t>
            </a:r>
            <a:r>
              <a:rPr sz="3100" spc="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from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Starter</a:t>
            </a:r>
            <a:r>
              <a:rPr sz="3100" spc="1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Parent</a:t>
            </a:r>
            <a:endParaRPr sz="3100">
              <a:latin typeface="Arial Rounded MT Bold"/>
              <a:cs typeface="Arial Rounded MT 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04464" y="7316499"/>
            <a:ext cx="6969759" cy="3188970"/>
            <a:chOff x="12604464" y="7316499"/>
            <a:chExt cx="6969759" cy="318897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4464" y="7316499"/>
              <a:ext cx="6969238" cy="31883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023300" y="8169121"/>
              <a:ext cx="6131560" cy="1469390"/>
            </a:xfrm>
            <a:custGeom>
              <a:avLst/>
              <a:gdLst/>
              <a:ahLst/>
              <a:cxnLst/>
              <a:rect l="l" t="t" r="r" b="b"/>
              <a:pathLst>
                <a:path w="6131559" h="1469390">
                  <a:moveTo>
                    <a:pt x="6095542" y="0"/>
                  </a:moveTo>
                  <a:lnTo>
                    <a:pt x="36019" y="0"/>
                  </a:lnTo>
                  <a:lnTo>
                    <a:pt x="21998" y="2830"/>
                  </a:lnTo>
                  <a:lnTo>
                    <a:pt x="10549" y="10551"/>
                  </a:lnTo>
                  <a:lnTo>
                    <a:pt x="2830" y="22001"/>
                  </a:lnTo>
                  <a:lnTo>
                    <a:pt x="0" y="36024"/>
                  </a:lnTo>
                  <a:lnTo>
                    <a:pt x="0" y="1433172"/>
                  </a:lnTo>
                  <a:lnTo>
                    <a:pt x="2830" y="1447194"/>
                  </a:lnTo>
                  <a:lnTo>
                    <a:pt x="10549" y="1458644"/>
                  </a:lnTo>
                  <a:lnTo>
                    <a:pt x="21998" y="1466365"/>
                  </a:lnTo>
                  <a:lnTo>
                    <a:pt x="36019" y="1469196"/>
                  </a:lnTo>
                  <a:lnTo>
                    <a:pt x="6095542" y="1469196"/>
                  </a:lnTo>
                  <a:lnTo>
                    <a:pt x="6109563" y="1466365"/>
                  </a:lnTo>
                  <a:lnTo>
                    <a:pt x="6121012" y="1458644"/>
                  </a:lnTo>
                  <a:lnTo>
                    <a:pt x="6128731" y="1447194"/>
                  </a:lnTo>
                  <a:lnTo>
                    <a:pt x="6131561" y="1433172"/>
                  </a:lnTo>
                  <a:lnTo>
                    <a:pt x="6131561" y="36024"/>
                  </a:lnTo>
                  <a:lnTo>
                    <a:pt x="6128731" y="22001"/>
                  </a:lnTo>
                  <a:lnTo>
                    <a:pt x="6121012" y="10551"/>
                  </a:lnTo>
                  <a:lnTo>
                    <a:pt x="6109563" y="2830"/>
                  </a:lnTo>
                  <a:lnTo>
                    <a:pt x="6095542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358620" y="8479187"/>
            <a:ext cx="5455285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850265" marR="5080" indent="-838200">
              <a:lnSpc>
                <a:spcPts val="3050"/>
              </a:lnSpc>
              <a:spcBef>
                <a:spcPts val="295"/>
              </a:spcBef>
            </a:pPr>
            <a:r>
              <a:rPr sz="2600" dirty="0">
                <a:solidFill>
                  <a:srgbClr val="FFFFFF"/>
                </a:solidFill>
                <a:latin typeface="Arial Rounded MT Bold"/>
                <a:cs typeface="Arial Rounded MT Bold"/>
              </a:rPr>
              <a:t>No</a:t>
            </a:r>
            <a:r>
              <a:rPr sz="2600" spc="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600" dirty="0">
                <a:solidFill>
                  <a:srgbClr val="FFFFFF"/>
                </a:solidFill>
                <a:latin typeface="Arial Rounded MT Bold"/>
                <a:cs typeface="Arial Rounded MT Bold"/>
              </a:rPr>
              <a:t>need</a:t>
            </a:r>
            <a:r>
              <a:rPr sz="2600" spc="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600" dirty="0">
                <a:solidFill>
                  <a:srgbClr val="FFFFFF"/>
                </a:solidFill>
                <a:latin typeface="Arial Rounded MT Bold"/>
                <a:cs typeface="Arial Rounded MT Bold"/>
              </a:rPr>
              <a:t>to</a:t>
            </a:r>
            <a:r>
              <a:rPr sz="2600" spc="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600" dirty="0">
                <a:solidFill>
                  <a:srgbClr val="FFFFFF"/>
                </a:solidFill>
                <a:latin typeface="Arial Rounded MT Bold"/>
                <a:cs typeface="Arial Rounded MT Bold"/>
              </a:rPr>
              <a:t>list</a:t>
            </a:r>
            <a:r>
              <a:rPr sz="2600" spc="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60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individual</a:t>
            </a:r>
            <a:r>
              <a:rPr sz="2600" spc="6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versions </a:t>
            </a:r>
            <a:r>
              <a:rPr sz="2600" dirty="0">
                <a:solidFill>
                  <a:srgbClr val="FFFFFF"/>
                </a:solidFill>
                <a:latin typeface="Arial Rounded MT Bold"/>
                <a:cs typeface="Arial Rounded MT Bold"/>
              </a:rPr>
              <a:t>Great</a:t>
            </a:r>
            <a:r>
              <a:rPr sz="2600" spc="-3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600" dirty="0">
                <a:solidFill>
                  <a:srgbClr val="FFFFFF"/>
                </a:solidFill>
                <a:latin typeface="Arial Rounded MT Bold"/>
                <a:cs typeface="Arial Rounded MT Bold"/>
              </a:rPr>
              <a:t>for</a:t>
            </a:r>
            <a:r>
              <a:rPr sz="2600" spc="-3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maintenance!</a:t>
            </a:r>
            <a:endParaRPr sz="26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37447" y="3825799"/>
            <a:ext cx="13503275" cy="4034154"/>
            <a:chOff x="1737447" y="3825799"/>
            <a:chExt cx="13503275" cy="4034154"/>
          </a:xfrm>
        </p:grpSpPr>
        <p:sp>
          <p:nvSpPr>
            <p:cNvPr id="4" name="object 4"/>
            <p:cNvSpPr/>
            <p:nvPr/>
          </p:nvSpPr>
          <p:spPr>
            <a:xfrm>
              <a:off x="1915452" y="3940979"/>
              <a:ext cx="13147040" cy="3573779"/>
            </a:xfrm>
            <a:custGeom>
              <a:avLst/>
              <a:gdLst/>
              <a:ahLst/>
              <a:cxnLst/>
              <a:rect l="l" t="t" r="r" b="b"/>
              <a:pathLst>
                <a:path w="13147040" h="3573779">
                  <a:moveTo>
                    <a:pt x="0" y="0"/>
                  </a:moveTo>
                  <a:lnTo>
                    <a:pt x="13146884" y="0"/>
                  </a:lnTo>
                  <a:lnTo>
                    <a:pt x="13146884" y="3573189"/>
                  </a:lnTo>
                  <a:lnTo>
                    <a:pt x="0" y="3573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447" y="3825799"/>
              <a:ext cx="13502897" cy="40339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2034" y="2353720"/>
            <a:ext cx="13612494" cy="5064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Palatino Linotype"/>
                <a:cs typeface="Palatino Linotype"/>
              </a:rPr>
              <a:t>Default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configuration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of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Spring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Boot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plugin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400">
              <a:latin typeface="Palatino Linotype"/>
              <a:cs typeface="Palatino Linotype"/>
            </a:endParaRPr>
          </a:p>
          <a:p>
            <a:pPr marL="1384300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build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176085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plugins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21380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plugin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251523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org.springframework.boot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251523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spring-</a:t>
            </a:r>
            <a:r>
              <a:rPr sz="2950" b="1" dirty="0">
                <a:latin typeface="Courier New"/>
                <a:cs typeface="Courier New"/>
              </a:rPr>
              <a:t>boot-maven-</a:t>
            </a:r>
            <a:r>
              <a:rPr sz="2950" b="1" spc="-10" dirty="0">
                <a:latin typeface="Courier New"/>
                <a:cs typeface="Courier New"/>
              </a:rPr>
              <a:t>plugin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21380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plugin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176085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plugins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1384300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build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63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60" dirty="0"/>
              <a:t> </a:t>
            </a:r>
            <a:r>
              <a:rPr dirty="0"/>
              <a:t>Boot</a:t>
            </a:r>
            <a:r>
              <a:rPr spc="-160" dirty="0"/>
              <a:t> </a:t>
            </a:r>
            <a:r>
              <a:rPr spc="110" dirty="0"/>
              <a:t>Starter</a:t>
            </a:r>
            <a:r>
              <a:rPr spc="-160" dirty="0"/>
              <a:t> </a:t>
            </a:r>
            <a:r>
              <a:rPr spc="-10" dirty="0"/>
              <a:t>Parent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37447" y="3825799"/>
            <a:ext cx="13503275" cy="4034154"/>
            <a:chOff x="1737447" y="3825799"/>
            <a:chExt cx="13503275" cy="4034154"/>
          </a:xfrm>
        </p:grpSpPr>
        <p:sp>
          <p:nvSpPr>
            <p:cNvPr id="4" name="object 4"/>
            <p:cNvSpPr/>
            <p:nvPr/>
          </p:nvSpPr>
          <p:spPr>
            <a:xfrm>
              <a:off x="1915452" y="3940979"/>
              <a:ext cx="13147040" cy="3573779"/>
            </a:xfrm>
            <a:custGeom>
              <a:avLst/>
              <a:gdLst/>
              <a:ahLst/>
              <a:cxnLst/>
              <a:rect l="l" t="t" r="r" b="b"/>
              <a:pathLst>
                <a:path w="13147040" h="3573779">
                  <a:moveTo>
                    <a:pt x="0" y="0"/>
                  </a:moveTo>
                  <a:lnTo>
                    <a:pt x="13146884" y="0"/>
                  </a:lnTo>
                  <a:lnTo>
                    <a:pt x="13146884" y="3573189"/>
                  </a:lnTo>
                  <a:lnTo>
                    <a:pt x="0" y="3573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447" y="3825799"/>
              <a:ext cx="13502897" cy="403390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/>
              <a:t>Default</a:t>
            </a:r>
            <a:r>
              <a:rPr sz="4250" spc="-20" dirty="0"/>
              <a:t> </a:t>
            </a:r>
            <a:r>
              <a:rPr sz="4250" dirty="0"/>
              <a:t>configuration</a:t>
            </a:r>
            <a:r>
              <a:rPr sz="4250" spc="-25" dirty="0"/>
              <a:t> </a:t>
            </a:r>
            <a:r>
              <a:rPr sz="4250" dirty="0"/>
              <a:t>of</a:t>
            </a:r>
            <a:r>
              <a:rPr sz="4250" spc="-25" dirty="0"/>
              <a:t> </a:t>
            </a:r>
            <a:r>
              <a:rPr sz="4250" dirty="0"/>
              <a:t>Spring</a:t>
            </a:r>
            <a:r>
              <a:rPr sz="4250" spc="-20" dirty="0"/>
              <a:t> </a:t>
            </a:r>
            <a:r>
              <a:rPr sz="4250" dirty="0"/>
              <a:t>Boot</a:t>
            </a:r>
            <a:r>
              <a:rPr sz="4250" spc="-20" dirty="0"/>
              <a:t> </a:t>
            </a:r>
            <a:r>
              <a:rPr sz="4250" spc="-10" dirty="0"/>
              <a:t>plugin</a:t>
            </a:r>
            <a:endParaRPr sz="4250"/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400"/>
          </a:p>
          <a:p>
            <a:pPr marL="1384300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build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176085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plugins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213804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plugin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251523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org.springframework.boot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2515235">
              <a:lnSpc>
                <a:spcPts val="3379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950" b="1" spc="-10" dirty="0">
                <a:latin typeface="Courier New"/>
                <a:cs typeface="Courier New"/>
              </a:rPr>
              <a:t>spring-</a:t>
            </a:r>
            <a:r>
              <a:rPr sz="2950" b="1" dirty="0">
                <a:latin typeface="Courier New"/>
                <a:cs typeface="Courier New"/>
              </a:rPr>
              <a:t>boot-maven-</a:t>
            </a:r>
            <a:r>
              <a:rPr sz="2950" b="1" spc="-10" dirty="0">
                <a:latin typeface="Courier New"/>
                <a:cs typeface="Courier New"/>
              </a:rPr>
              <a:t>plugin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2138045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plugin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3720" y="6510661"/>
            <a:ext cx="2664460" cy="907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ts val="346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plugins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950" b="1" spc="-10" dirty="0">
                <a:solidFill>
                  <a:srgbClr val="4E9192"/>
                </a:solidFill>
                <a:latin typeface="Courier New"/>
                <a:cs typeface="Courier New"/>
              </a:rPr>
              <a:t>build</a:t>
            </a:r>
            <a:r>
              <a:rPr sz="2950" b="1" spc="-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9069" y="6047071"/>
            <a:ext cx="9117197" cy="19978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47904" y="6676467"/>
            <a:ext cx="8279765" cy="72517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5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285"/>
              </a:spcBef>
            </a:pPr>
            <a:r>
              <a:rPr sz="3950"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r>
              <a:rPr sz="3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50" dirty="0">
                <a:solidFill>
                  <a:srgbClr val="FFFFFF"/>
                </a:solidFill>
                <a:latin typeface="Courier New"/>
                <a:cs typeface="Courier New"/>
              </a:rPr>
              <a:t>mvn</a:t>
            </a:r>
            <a:r>
              <a:rPr sz="3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50" dirty="0">
                <a:solidFill>
                  <a:srgbClr val="FFFFFF"/>
                </a:solidFill>
                <a:latin typeface="Courier New"/>
                <a:cs typeface="Courier New"/>
              </a:rPr>
              <a:t>spring-</a:t>
            </a:r>
            <a:r>
              <a:rPr sz="3950" spc="-10" dirty="0">
                <a:solidFill>
                  <a:srgbClr val="FFFFFF"/>
                </a:solidFill>
                <a:latin typeface="Courier New"/>
                <a:cs typeface="Courier New"/>
              </a:rPr>
              <a:t>boot:run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5282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5" dirty="0"/>
              <a:t>Benefits</a:t>
            </a:r>
            <a:r>
              <a:rPr spc="-185" dirty="0"/>
              <a:t> </a:t>
            </a:r>
            <a:r>
              <a:rPr spc="-50" dirty="0"/>
              <a:t>of</a:t>
            </a:r>
            <a:r>
              <a:rPr spc="-180" dirty="0"/>
              <a:t> </a:t>
            </a:r>
            <a:r>
              <a:rPr dirty="0"/>
              <a:t>the</a:t>
            </a:r>
            <a:r>
              <a:rPr spc="-180" dirty="0"/>
              <a:t> </a:t>
            </a:r>
            <a:r>
              <a:rPr dirty="0"/>
              <a:t>Spring</a:t>
            </a:r>
            <a:r>
              <a:rPr spc="-180" dirty="0"/>
              <a:t> </a:t>
            </a:r>
            <a:r>
              <a:rPr dirty="0"/>
              <a:t>Boot</a:t>
            </a:r>
            <a:r>
              <a:rPr spc="-180" dirty="0"/>
              <a:t> </a:t>
            </a:r>
            <a:r>
              <a:rPr spc="110" dirty="0"/>
              <a:t>Starter</a:t>
            </a:r>
            <a:r>
              <a:rPr spc="-180" dirty="0"/>
              <a:t> </a:t>
            </a:r>
            <a:r>
              <a:rPr spc="-10" dirty="0"/>
              <a:t>Parent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353720"/>
            <a:ext cx="18004155" cy="5296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Palatino Linotype"/>
                <a:cs typeface="Palatino Linotype"/>
              </a:rPr>
              <a:t>Default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Maven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configuration: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Java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version,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UTF-</a:t>
            </a:r>
            <a:r>
              <a:rPr sz="4250" dirty="0">
                <a:latin typeface="Palatino Linotype"/>
                <a:cs typeface="Palatino Linotype"/>
              </a:rPr>
              <a:t>encoding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-25" dirty="0">
                <a:latin typeface="Palatino Linotype"/>
                <a:cs typeface="Palatino Linotype"/>
              </a:rPr>
              <a:t>etc</a:t>
            </a:r>
            <a:endParaRPr sz="4250">
              <a:latin typeface="Palatino Linotype"/>
              <a:cs typeface="Palatino Linotype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Palatino Linotype"/>
                <a:cs typeface="Palatino Linotype"/>
              </a:rPr>
              <a:t>Dependency</a:t>
            </a:r>
            <a:r>
              <a:rPr sz="4250" spc="-10" dirty="0">
                <a:latin typeface="Palatino Linotype"/>
                <a:cs typeface="Palatino Linotype"/>
              </a:rPr>
              <a:t> management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dirty="0">
                <a:latin typeface="Palatino Linotype"/>
                <a:cs typeface="Palatino Linotype"/>
              </a:rPr>
              <a:t>Use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version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on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parent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20" dirty="0">
                <a:latin typeface="Palatino Linotype"/>
                <a:cs typeface="Palatino Linotype"/>
              </a:rPr>
              <a:t>only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b="1" dirty="0">
                <a:latin typeface="Courier New"/>
                <a:cs typeface="Courier New"/>
              </a:rPr>
              <a:t>spring-boot-starter-*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dependencies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inherit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version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from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parent</a:t>
            </a:r>
            <a:endParaRPr sz="4250">
              <a:latin typeface="Palatino Linotype"/>
              <a:cs typeface="Palatino Linotype"/>
            </a:endParaRPr>
          </a:p>
          <a:p>
            <a:pPr marL="600710" indent="-575945">
              <a:lnSpc>
                <a:spcPct val="100000"/>
              </a:lnSpc>
              <a:spcBef>
                <a:spcPts val="405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Palatino Linotype"/>
                <a:cs typeface="Palatino Linotype"/>
              </a:rPr>
              <a:t>Default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configuration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of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Spring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Boot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plugin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9006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210" dirty="0"/>
              <a:t> </a:t>
            </a:r>
            <a:r>
              <a:rPr dirty="0"/>
              <a:t>Boot</a:t>
            </a:r>
            <a:r>
              <a:rPr spc="-204" dirty="0"/>
              <a:t> </a:t>
            </a:r>
            <a:r>
              <a:rPr spc="-5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4154" y="2416545"/>
            <a:ext cx="17110710" cy="64382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05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Make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easier to get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started with Spring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development</a:t>
            </a:r>
            <a:endParaRPr sz="4250">
              <a:latin typeface="Book Antiqua"/>
              <a:cs typeface="Book Antiqua"/>
            </a:endParaRPr>
          </a:p>
          <a:p>
            <a:pPr marL="5905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Minimize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amount of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manual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configuration</a:t>
            </a:r>
            <a:endParaRPr sz="4250">
              <a:latin typeface="Book Antiqua"/>
              <a:cs typeface="Book Antiqua"/>
            </a:endParaRPr>
          </a:p>
          <a:p>
            <a:pPr marL="1009650" lvl="1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9015" algn="l"/>
                <a:tab pos="1010285" algn="l"/>
              </a:tabLst>
            </a:pPr>
            <a:r>
              <a:rPr sz="4250" dirty="0">
                <a:latin typeface="Book Antiqua"/>
                <a:cs typeface="Book Antiqua"/>
              </a:rPr>
              <a:t>Perform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auto-configuration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based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props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files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JAR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classpath</a:t>
            </a:r>
            <a:endParaRPr sz="4250">
              <a:latin typeface="Book Antiqua"/>
              <a:cs typeface="Book Antiqua"/>
            </a:endParaRPr>
          </a:p>
          <a:p>
            <a:pPr marL="5905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Help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resolve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dependency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conflicts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(Maven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or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Gradle)</a:t>
            </a:r>
            <a:endParaRPr sz="4250">
              <a:latin typeface="Book Antiqua"/>
              <a:cs typeface="Book Antiqua"/>
            </a:endParaRPr>
          </a:p>
          <a:p>
            <a:pPr marL="590550" indent="-565785">
              <a:lnSpc>
                <a:spcPct val="100000"/>
              </a:lnSpc>
              <a:spcBef>
                <a:spcPts val="3969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90550" algn="l"/>
                <a:tab pos="591185" algn="l"/>
              </a:tabLst>
            </a:pPr>
            <a:r>
              <a:rPr sz="4250" dirty="0">
                <a:latin typeface="Book Antiqua"/>
                <a:cs typeface="Book Antiqua"/>
              </a:rPr>
              <a:t>Provide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embedded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HTTP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server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started</a:t>
            </a:r>
            <a:r>
              <a:rPr sz="4250" spc="-10" dirty="0">
                <a:latin typeface="Book Antiqua"/>
                <a:cs typeface="Book Antiqua"/>
              </a:rPr>
              <a:t> quickly</a:t>
            </a:r>
            <a:endParaRPr sz="4250">
              <a:latin typeface="Book Antiqua"/>
              <a:cs typeface="Book Antiqua"/>
            </a:endParaRPr>
          </a:p>
          <a:p>
            <a:pPr marL="1009650" lvl="1" indent="-566420">
              <a:lnSpc>
                <a:spcPct val="100000"/>
              </a:lnSpc>
              <a:spcBef>
                <a:spcPts val="396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09015" algn="l"/>
                <a:tab pos="1010285" algn="l"/>
              </a:tabLst>
            </a:pPr>
            <a:r>
              <a:rPr sz="4250" spc="-25" dirty="0">
                <a:latin typeface="Book Antiqua"/>
                <a:cs typeface="Book Antiqua"/>
              </a:rPr>
              <a:t>Tomcat,</a:t>
            </a:r>
            <a:r>
              <a:rPr sz="4250" spc="-195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Jetty,</a:t>
            </a:r>
            <a:r>
              <a:rPr sz="4250" spc="-195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Undertow,</a:t>
            </a:r>
            <a:r>
              <a:rPr sz="4250" spc="-190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…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3735" y="1150796"/>
            <a:ext cx="2836591" cy="254497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51450" y="5273675"/>
            <a:ext cx="885888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b="1" spc="-105" dirty="0">
                <a:latin typeface="Arial"/>
                <a:cs typeface="Arial"/>
              </a:rPr>
              <a:t>Spring</a:t>
            </a:r>
            <a:r>
              <a:rPr sz="6750" b="1" spc="-365" dirty="0">
                <a:latin typeface="Arial"/>
                <a:cs typeface="Arial"/>
              </a:rPr>
              <a:t> </a:t>
            </a:r>
            <a:r>
              <a:rPr sz="6750" b="1" spc="-75" dirty="0">
                <a:latin typeface="Arial"/>
                <a:cs typeface="Arial"/>
              </a:rPr>
              <a:t>Boot</a:t>
            </a:r>
            <a:r>
              <a:rPr sz="6750" b="1" spc="-395" dirty="0">
                <a:latin typeface="Arial"/>
                <a:cs typeface="Arial"/>
              </a:rPr>
              <a:t> </a:t>
            </a:r>
            <a:r>
              <a:rPr sz="6750" b="1" spc="-45" dirty="0">
                <a:latin typeface="Arial"/>
                <a:cs typeface="Arial"/>
              </a:rPr>
              <a:t>Dev</a:t>
            </a:r>
            <a:r>
              <a:rPr sz="6750" b="1" spc="-385" dirty="0">
                <a:latin typeface="Arial"/>
                <a:cs typeface="Arial"/>
              </a:rPr>
              <a:t> </a:t>
            </a:r>
            <a:r>
              <a:rPr sz="6750" b="1" spc="-595" dirty="0">
                <a:latin typeface="Arial"/>
                <a:cs typeface="Arial"/>
              </a:rPr>
              <a:t>T</a:t>
            </a:r>
            <a:r>
              <a:rPr sz="6750" b="1" spc="-95" dirty="0">
                <a:latin typeface="Arial"/>
                <a:cs typeface="Arial"/>
              </a:rPr>
              <a:t>ools</a:t>
            </a:r>
            <a:endParaRPr sz="6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8710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The </a:t>
            </a:r>
            <a:r>
              <a:rPr spc="-45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123360"/>
            <a:ext cx="1410335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Palatino Linotype"/>
                <a:cs typeface="Palatino Linotype"/>
              </a:rPr>
              <a:t>When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running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Spring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Boot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applications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dirty="0">
                <a:latin typeface="Palatino Linotype"/>
                <a:cs typeface="Palatino Linotype"/>
              </a:rPr>
              <a:t>If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you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make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changes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your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source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-20" dirty="0">
                <a:latin typeface="Palatino Linotype"/>
                <a:cs typeface="Palatino Linotype"/>
              </a:rPr>
              <a:t>code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1019810" algn="l"/>
                <a:tab pos="1020444" algn="l"/>
              </a:tabLst>
            </a:pPr>
            <a:r>
              <a:rPr sz="4250" dirty="0">
                <a:latin typeface="Palatino Linotype"/>
                <a:cs typeface="Palatino Linotype"/>
              </a:rPr>
              <a:t>Then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you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have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manually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restart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your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application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:-</a:t>
            </a:r>
            <a:r>
              <a:rPr sz="4250" spc="-50" dirty="0">
                <a:latin typeface="Palatino Linotype"/>
                <a:cs typeface="Palatino Linotype"/>
              </a:rPr>
              <a:t>(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7735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Solution:</a:t>
            </a:r>
            <a:r>
              <a:rPr spc="-430" dirty="0"/>
              <a:t> </a:t>
            </a:r>
            <a:r>
              <a:rPr dirty="0"/>
              <a:t>Spring</a:t>
            </a:r>
            <a:r>
              <a:rPr spc="-220" dirty="0"/>
              <a:t> </a:t>
            </a:r>
            <a:r>
              <a:rPr dirty="0"/>
              <a:t>Boot</a:t>
            </a:r>
            <a:r>
              <a:rPr spc="-130" dirty="0"/>
              <a:t> </a:t>
            </a:r>
            <a:r>
              <a:rPr spc="-350" dirty="0"/>
              <a:t>Dev</a:t>
            </a:r>
            <a:r>
              <a:rPr spc="-660" dirty="0"/>
              <a:t> </a:t>
            </a:r>
            <a:r>
              <a:rPr spc="-925" dirty="0"/>
              <a:t>T</a:t>
            </a:r>
            <a:r>
              <a:rPr spc="-165" dirty="0"/>
              <a:t>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123360"/>
            <a:ext cx="15527019" cy="41446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b="1" dirty="0">
                <a:latin typeface="Courier New"/>
                <a:cs typeface="Courier New"/>
              </a:rPr>
              <a:t>spring-boot-devtools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 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rescue!</a:t>
            </a:r>
            <a:endParaRPr sz="4250">
              <a:latin typeface="Palatino Linotype"/>
              <a:cs typeface="Palatino Linotype"/>
            </a:endParaRPr>
          </a:p>
          <a:p>
            <a:pPr marL="588010" indent="-575945">
              <a:lnSpc>
                <a:spcPct val="100000"/>
              </a:lnSpc>
              <a:spcBef>
                <a:spcPts val="4054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Palatino Linotype"/>
                <a:cs typeface="Palatino Linotype"/>
              </a:rPr>
              <a:t>Automatically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restarts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your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application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when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code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is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updated</a:t>
            </a:r>
            <a:endParaRPr sz="4250">
              <a:latin typeface="Palatino Linotype"/>
              <a:cs typeface="Palatino Linotype"/>
            </a:endParaRPr>
          </a:p>
          <a:p>
            <a:pPr marL="588010" indent="-575945">
              <a:lnSpc>
                <a:spcPct val="100000"/>
              </a:lnSpc>
              <a:spcBef>
                <a:spcPts val="396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Palatino Linotype"/>
                <a:cs typeface="Palatino Linotype"/>
              </a:rPr>
              <a:t>Simply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add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the dependency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your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POM </a:t>
            </a:r>
            <a:r>
              <a:rPr sz="4250" spc="-2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  <a:p>
            <a:pPr marL="5880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Palatino Linotype"/>
                <a:cs typeface="Palatino Linotype"/>
              </a:rPr>
              <a:t>No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need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write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additional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code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:-</a:t>
            </a:r>
            <a:r>
              <a:rPr sz="4250" spc="-50" dirty="0">
                <a:latin typeface="Palatino Linotype"/>
                <a:cs typeface="Palatino Linotype"/>
              </a:rPr>
              <a:t>)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2054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229" dirty="0"/>
              <a:t> </a:t>
            </a:r>
            <a:r>
              <a:rPr dirty="0"/>
              <a:t>Boot</a:t>
            </a:r>
            <a:r>
              <a:rPr spc="-170" dirty="0"/>
              <a:t> </a:t>
            </a:r>
            <a:r>
              <a:rPr spc="-350" dirty="0"/>
              <a:t>Dev</a:t>
            </a:r>
            <a:r>
              <a:rPr spc="-660" dirty="0"/>
              <a:t> </a:t>
            </a:r>
            <a:r>
              <a:rPr spc="-915" dirty="0"/>
              <a:t>T</a:t>
            </a:r>
            <a:r>
              <a:rPr spc="-155" dirty="0"/>
              <a:t>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123360"/>
            <a:ext cx="106324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588010" algn="l"/>
                <a:tab pos="588645" algn="l"/>
              </a:tabLst>
            </a:pPr>
            <a:r>
              <a:rPr sz="4250" dirty="0">
                <a:latin typeface="Palatino Linotype"/>
                <a:cs typeface="Palatino Linotype"/>
              </a:rPr>
              <a:t>Adding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dependency 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your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POM </a:t>
            </a:r>
            <a:r>
              <a:rPr sz="4250" spc="-2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06765" y="3493023"/>
            <a:ext cx="17320895" cy="6340475"/>
            <a:chOff x="2306765" y="3493023"/>
            <a:chExt cx="17320895" cy="63404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6765" y="3493023"/>
              <a:ext cx="14750147" cy="31497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9940" y="4253217"/>
              <a:ext cx="9857684" cy="55799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188775" y="5554256"/>
              <a:ext cx="9020175" cy="2964180"/>
            </a:xfrm>
            <a:custGeom>
              <a:avLst/>
              <a:gdLst/>
              <a:ahLst/>
              <a:cxnLst/>
              <a:rect l="l" t="t" r="r" b="b"/>
              <a:pathLst>
                <a:path w="9020175" h="2964179">
                  <a:moveTo>
                    <a:pt x="8967656" y="737869"/>
                  </a:moveTo>
                  <a:lnTo>
                    <a:pt x="52354" y="737869"/>
                  </a:lnTo>
                  <a:lnTo>
                    <a:pt x="31975" y="741983"/>
                  </a:lnTo>
                  <a:lnTo>
                    <a:pt x="15334" y="753204"/>
                  </a:lnTo>
                  <a:lnTo>
                    <a:pt x="4114" y="769845"/>
                  </a:lnTo>
                  <a:lnTo>
                    <a:pt x="0" y="790224"/>
                  </a:lnTo>
                  <a:lnTo>
                    <a:pt x="0" y="2911560"/>
                  </a:lnTo>
                  <a:lnTo>
                    <a:pt x="4114" y="2931939"/>
                  </a:lnTo>
                  <a:lnTo>
                    <a:pt x="15334" y="2948580"/>
                  </a:lnTo>
                  <a:lnTo>
                    <a:pt x="31975" y="2959800"/>
                  </a:lnTo>
                  <a:lnTo>
                    <a:pt x="52354" y="2963914"/>
                  </a:lnTo>
                  <a:lnTo>
                    <a:pt x="8967656" y="2963914"/>
                  </a:lnTo>
                  <a:lnTo>
                    <a:pt x="8988038" y="2959800"/>
                  </a:lnTo>
                  <a:lnTo>
                    <a:pt x="9004679" y="2948580"/>
                  </a:lnTo>
                  <a:lnTo>
                    <a:pt x="9015897" y="2931939"/>
                  </a:lnTo>
                  <a:lnTo>
                    <a:pt x="9020011" y="2911560"/>
                  </a:lnTo>
                  <a:lnTo>
                    <a:pt x="9020011" y="790224"/>
                  </a:lnTo>
                  <a:lnTo>
                    <a:pt x="9015897" y="769845"/>
                  </a:lnTo>
                  <a:lnTo>
                    <a:pt x="9004679" y="753204"/>
                  </a:lnTo>
                  <a:lnTo>
                    <a:pt x="8988038" y="741983"/>
                  </a:lnTo>
                  <a:lnTo>
                    <a:pt x="8967656" y="737869"/>
                  </a:lnTo>
                  <a:close/>
                </a:path>
                <a:path w="9020175" h="2964179">
                  <a:moveTo>
                    <a:pt x="1055594" y="0"/>
                  </a:moveTo>
                  <a:lnTo>
                    <a:pt x="950885" y="737869"/>
                  </a:lnTo>
                  <a:lnTo>
                    <a:pt x="1159978" y="737869"/>
                  </a:lnTo>
                  <a:lnTo>
                    <a:pt x="1055594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604777" y="6640500"/>
            <a:ext cx="8179434" cy="1449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63905">
              <a:lnSpc>
                <a:spcPct val="109900"/>
              </a:lnSpc>
              <a:spcBef>
                <a:spcPts val="95"/>
              </a:spcBef>
            </a:pPr>
            <a:r>
              <a:rPr sz="4250" dirty="0">
                <a:solidFill>
                  <a:srgbClr val="FFFFFF"/>
                </a:solidFill>
                <a:latin typeface="Palatino Linotype"/>
                <a:cs typeface="Palatino Linotype"/>
              </a:rPr>
              <a:t>Automatically</a:t>
            </a:r>
            <a:r>
              <a:rPr sz="4250" spc="-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250" dirty="0">
                <a:solidFill>
                  <a:srgbClr val="FFFFFF"/>
                </a:solidFill>
                <a:latin typeface="Palatino Linotype"/>
                <a:cs typeface="Palatino Linotype"/>
              </a:rPr>
              <a:t>restarts</a:t>
            </a:r>
            <a:r>
              <a:rPr sz="4250" spc="-4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2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your </a:t>
            </a:r>
            <a:r>
              <a:rPr sz="42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42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250" dirty="0">
                <a:solidFill>
                  <a:srgbClr val="FFFFFF"/>
                </a:solidFill>
                <a:latin typeface="Palatino Linotype"/>
                <a:cs typeface="Palatino Linotype"/>
              </a:rPr>
              <a:t>when</a:t>
            </a:r>
            <a:r>
              <a:rPr sz="42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250" dirty="0">
                <a:solidFill>
                  <a:srgbClr val="FFFFFF"/>
                </a:solidFill>
                <a:latin typeface="Palatino Linotype"/>
                <a:cs typeface="Palatino Linotype"/>
              </a:rPr>
              <a:t>code</a:t>
            </a:r>
            <a:r>
              <a:rPr sz="42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250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r>
              <a:rPr sz="42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2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updated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Development</a:t>
            </a:r>
            <a:r>
              <a:rPr spc="-170" dirty="0"/>
              <a:t> </a:t>
            </a:r>
            <a:r>
              <a:rPr spc="-1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468899"/>
            <a:ext cx="15880715" cy="5280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18515" indent="-806450">
              <a:lnSpc>
                <a:spcPct val="100000"/>
              </a:lnSpc>
              <a:spcBef>
                <a:spcPts val="125"/>
              </a:spcBef>
              <a:buFont typeface="Lucida Sans"/>
              <a:buAutoNum type="arabicPeriod"/>
              <a:tabLst>
                <a:tab pos="819150" algn="l"/>
              </a:tabLst>
            </a:pPr>
            <a:r>
              <a:rPr sz="5250" dirty="0">
                <a:latin typeface="Palatino Linotype"/>
                <a:cs typeface="Palatino Linotype"/>
              </a:rPr>
              <a:t>Edit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b="1" dirty="0">
                <a:latin typeface="Courier New"/>
                <a:cs typeface="Courier New"/>
              </a:rPr>
              <a:t>pom.xml</a:t>
            </a:r>
            <a:r>
              <a:rPr sz="5250" b="1" spc="-1835" dirty="0">
                <a:latin typeface="Courier New"/>
                <a:cs typeface="Courier New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and add </a:t>
            </a:r>
            <a:r>
              <a:rPr sz="5250" b="1" dirty="0">
                <a:latin typeface="Courier New"/>
                <a:cs typeface="Courier New"/>
              </a:rPr>
              <a:t>spring-boot-</a:t>
            </a:r>
            <a:r>
              <a:rPr sz="5250" b="1" spc="-10" dirty="0">
                <a:latin typeface="Courier New"/>
                <a:cs typeface="Courier New"/>
              </a:rPr>
              <a:t>devtools</a:t>
            </a:r>
            <a:endParaRPr sz="5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Font typeface="Lucida Sans"/>
              <a:buAutoNum type="arabicPeriod"/>
            </a:pPr>
            <a:endParaRPr sz="6500">
              <a:latin typeface="Courier New"/>
              <a:cs typeface="Courier New"/>
            </a:endParaRPr>
          </a:p>
          <a:p>
            <a:pPr marL="794385" indent="-782320">
              <a:lnSpc>
                <a:spcPct val="100000"/>
              </a:lnSpc>
              <a:spcBef>
                <a:spcPts val="3900"/>
              </a:spcBef>
              <a:buFont typeface="Lucida Sans"/>
              <a:buAutoNum type="arabicPeriod"/>
              <a:tabLst>
                <a:tab pos="795020" algn="l"/>
              </a:tabLst>
            </a:pPr>
            <a:r>
              <a:rPr sz="5250" dirty="0">
                <a:latin typeface="Palatino Linotype"/>
                <a:cs typeface="Palatino Linotype"/>
              </a:rPr>
              <a:t>Add</a:t>
            </a:r>
            <a:r>
              <a:rPr sz="5250" spc="-15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new REST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endpoint to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our </a:t>
            </a:r>
            <a:r>
              <a:rPr sz="5250" spc="-25" dirty="0">
                <a:latin typeface="Palatino Linotype"/>
                <a:cs typeface="Palatino Linotype"/>
              </a:rPr>
              <a:t>app</a:t>
            </a:r>
            <a:endParaRPr sz="5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"/>
              <a:buAutoNum type="arabicPeriod"/>
            </a:pPr>
            <a:endParaRPr sz="8250">
              <a:latin typeface="Palatino Linotype"/>
              <a:cs typeface="Palatino Linotype"/>
            </a:endParaRPr>
          </a:p>
          <a:p>
            <a:pPr marL="818515" indent="-806450">
              <a:lnSpc>
                <a:spcPct val="100000"/>
              </a:lnSpc>
              <a:buFont typeface="Lucida Sans"/>
              <a:buAutoNum type="arabicPeriod"/>
              <a:tabLst>
                <a:tab pos="819150" algn="l"/>
              </a:tabLst>
            </a:pPr>
            <a:r>
              <a:rPr sz="5250" spc="-545" dirty="0">
                <a:latin typeface="Palatino Linotype"/>
                <a:cs typeface="Palatino Linotype"/>
              </a:rPr>
              <a:t>V</a:t>
            </a:r>
            <a:r>
              <a:rPr sz="5250" spc="40" dirty="0">
                <a:latin typeface="Palatino Linotype"/>
                <a:cs typeface="Palatino Linotype"/>
              </a:rPr>
              <a:t>erify</a:t>
            </a:r>
            <a:r>
              <a:rPr sz="5250" spc="-6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the</a:t>
            </a:r>
            <a:r>
              <a:rPr sz="5250" spc="-5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app</a:t>
            </a:r>
            <a:r>
              <a:rPr sz="5250" spc="-45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is</a:t>
            </a:r>
            <a:r>
              <a:rPr sz="5250" spc="-50" dirty="0">
                <a:latin typeface="Palatino Linotype"/>
                <a:cs typeface="Palatino Linotype"/>
              </a:rPr>
              <a:t> </a:t>
            </a:r>
            <a:r>
              <a:rPr sz="5250" dirty="0">
                <a:latin typeface="Palatino Linotype"/>
                <a:cs typeface="Palatino Linotype"/>
              </a:rPr>
              <a:t>automatically</a:t>
            </a:r>
            <a:r>
              <a:rPr sz="5250" spc="-4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reloaded</a:t>
            </a:r>
            <a:endParaRPr sz="5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1099" y="790444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803"/>
                </a:lnTo>
                <a:lnTo>
                  <a:pt x="195470" y="27032"/>
                </a:lnTo>
                <a:lnTo>
                  <a:pt x="164659" y="51460"/>
                </a:lnTo>
                <a:lnTo>
                  <a:pt x="139579" y="82335"/>
                </a:lnTo>
                <a:lnTo>
                  <a:pt x="110989" y="150425"/>
                </a:lnTo>
                <a:lnTo>
                  <a:pt x="99381" y="194286"/>
                </a:lnTo>
                <a:lnTo>
                  <a:pt x="86544" y="249744"/>
                </a:lnTo>
                <a:lnTo>
                  <a:pt x="25352" y="518968"/>
                </a:lnTo>
                <a:lnTo>
                  <a:pt x="12792" y="575275"/>
                </a:lnTo>
                <a:lnTo>
                  <a:pt x="4214" y="620228"/>
                </a:lnTo>
                <a:lnTo>
                  <a:pt x="0" y="658346"/>
                </a:lnTo>
                <a:lnTo>
                  <a:pt x="526" y="694147"/>
                </a:lnTo>
                <a:lnTo>
                  <a:pt x="9798" y="732830"/>
                </a:lnTo>
                <a:lnTo>
                  <a:pt x="27028" y="768178"/>
                </a:lnTo>
                <a:lnTo>
                  <a:pt x="51459" y="798991"/>
                </a:lnTo>
                <a:lnTo>
                  <a:pt x="82335" y="824072"/>
                </a:lnTo>
                <a:lnTo>
                  <a:pt x="150423" y="852659"/>
                </a:lnTo>
                <a:lnTo>
                  <a:pt x="194285" y="864266"/>
                </a:lnTo>
                <a:lnTo>
                  <a:pt x="3103977" y="1525559"/>
                </a:lnTo>
                <a:lnTo>
                  <a:pt x="3148930" y="1534137"/>
                </a:lnTo>
                <a:lnTo>
                  <a:pt x="3187047" y="1538351"/>
                </a:lnTo>
                <a:lnTo>
                  <a:pt x="3222847" y="1537825"/>
                </a:lnTo>
                <a:lnTo>
                  <a:pt x="3261528" y="1528552"/>
                </a:lnTo>
                <a:lnTo>
                  <a:pt x="3296875" y="1511324"/>
                </a:lnTo>
                <a:lnTo>
                  <a:pt x="3327688" y="1486895"/>
                </a:lnTo>
                <a:lnTo>
                  <a:pt x="3352769" y="1456020"/>
                </a:lnTo>
                <a:lnTo>
                  <a:pt x="3381360" y="1387929"/>
                </a:lnTo>
                <a:lnTo>
                  <a:pt x="3392968" y="1344069"/>
                </a:lnTo>
                <a:lnTo>
                  <a:pt x="3405805" y="1288610"/>
                </a:lnTo>
                <a:lnTo>
                  <a:pt x="3466996" y="1019387"/>
                </a:lnTo>
                <a:lnTo>
                  <a:pt x="3479557" y="963080"/>
                </a:lnTo>
                <a:lnTo>
                  <a:pt x="3488134" y="918127"/>
                </a:lnTo>
                <a:lnTo>
                  <a:pt x="3492349" y="880009"/>
                </a:lnTo>
                <a:lnTo>
                  <a:pt x="3491823" y="844208"/>
                </a:lnTo>
                <a:lnTo>
                  <a:pt x="3482546" y="805524"/>
                </a:lnTo>
                <a:lnTo>
                  <a:pt x="3465317" y="770177"/>
                </a:lnTo>
                <a:lnTo>
                  <a:pt x="3440889" y="739364"/>
                </a:lnTo>
                <a:lnTo>
                  <a:pt x="3410014" y="714282"/>
                </a:lnTo>
                <a:lnTo>
                  <a:pt x="3341926" y="685696"/>
                </a:lnTo>
                <a:lnTo>
                  <a:pt x="3298064" y="674089"/>
                </a:lnTo>
                <a:lnTo>
                  <a:pt x="444682" y="25363"/>
                </a:lnTo>
                <a:lnTo>
                  <a:pt x="388372" y="12796"/>
                </a:lnTo>
                <a:lnTo>
                  <a:pt x="343419" y="4216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70"/>
                </a:moveTo>
                <a:lnTo>
                  <a:pt x="444680" y="25363"/>
                </a:lnTo>
                <a:lnTo>
                  <a:pt x="443392" y="2507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6082805" y="1355701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44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175" b="1" spc="-67" baseline="24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7" baseline="16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5884004" y="4816475"/>
            <a:ext cx="8336091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10"/>
              </a:spcBef>
            </a:pPr>
            <a:r>
              <a:rPr spc="-105" dirty="0"/>
              <a:t>Spring</a:t>
            </a:r>
            <a:r>
              <a:rPr spc="-340" dirty="0"/>
              <a:t> </a:t>
            </a:r>
            <a:r>
              <a:rPr spc="-105" dirty="0"/>
              <a:t>Boot</a:t>
            </a:r>
            <a:r>
              <a:rPr spc="-520" dirty="0"/>
              <a:t> </a:t>
            </a:r>
            <a:r>
              <a:rPr spc="-114" dirty="0"/>
              <a:t>Actuator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31851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0314" y="2125727"/>
            <a:ext cx="1229931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dirty="0">
                <a:latin typeface="Book Antiqua"/>
                <a:cs typeface="Book Antiqua"/>
              </a:rPr>
              <a:t>How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monitor and manage my </a:t>
            </a:r>
            <a:r>
              <a:rPr sz="4250" spc="-10" dirty="0">
                <a:latin typeface="Book Antiqua"/>
                <a:cs typeface="Book Antiqua"/>
              </a:rPr>
              <a:t>application?</a:t>
            </a:r>
            <a:endParaRPr sz="4250">
              <a:latin typeface="Book Antiqua"/>
              <a:cs typeface="Book Antiqua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dirty="0">
                <a:latin typeface="Book Antiqua"/>
                <a:cs typeface="Book Antiqua"/>
              </a:rPr>
              <a:t>How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check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application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health?</a:t>
            </a:r>
            <a:endParaRPr sz="4250">
              <a:latin typeface="Book Antiqua"/>
              <a:cs typeface="Book Antiqua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dirty="0">
                <a:latin typeface="Book Antiqua"/>
                <a:cs typeface="Book Antiqua"/>
              </a:rPr>
              <a:t>How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access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application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metrics?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116039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Solution:</a:t>
            </a:r>
            <a:r>
              <a:rPr spc="-254" dirty="0"/>
              <a:t> </a:t>
            </a:r>
            <a:r>
              <a:rPr dirty="0"/>
              <a:t>Spring</a:t>
            </a:r>
            <a:r>
              <a:rPr spc="-250" dirty="0"/>
              <a:t> </a:t>
            </a:r>
            <a:r>
              <a:rPr dirty="0"/>
              <a:t>Boot</a:t>
            </a:r>
            <a:r>
              <a:rPr spc="-250" dirty="0"/>
              <a:t> </a:t>
            </a:r>
            <a:r>
              <a:rPr spc="-10" dirty="0"/>
              <a:t>Actuator</a:t>
            </a:r>
          </a:p>
        </p:txBody>
      </p:sp>
      <p:sp>
        <p:nvSpPr>
          <p:cNvPr id="3" name="object 3"/>
          <p:cNvSpPr/>
          <p:nvPr/>
        </p:nvSpPr>
        <p:spPr>
          <a:xfrm>
            <a:off x="6939934" y="6803167"/>
            <a:ext cx="10603865" cy="2599690"/>
          </a:xfrm>
          <a:custGeom>
            <a:avLst/>
            <a:gdLst/>
            <a:ahLst/>
            <a:cxnLst/>
            <a:rect l="l" t="t" r="r" b="b"/>
            <a:pathLst>
              <a:path w="10603865" h="2599690">
                <a:moveTo>
                  <a:pt x="10499136" y="0"/>
                </a:moveTo>
                <a:lnTo>
                  <a:pt x="104144" y="0"/>
                </a:lnTo>
                <a:lnTo>
                  <a:pt x="63606" y="8184"/>
                </a:lnTo>
                <a:lnTo>
                  <a:pt x="30503" y="30502"/>
                </a:lnTo>
                <a:lnTo>
                  <a:pt x="8184" y="63606"/>
                </a:lnTo>
                <a:lnTo>
                  <a:pt x="0" y="104143"/>
                </a:lnTo>
                <a:lnTo>
                  <a:pt x="0" y="2495109"/>
                </a:lnTo>
                <a:lnTo>
                  <a:pt x="8184" y="2535647"/>
                </a:lnTo>
                <a:lnTo>
                  <a:pt x="30503" y="2568750"/>
                </a:lnTo>
                <a:lnTo>
                  <a:pt x="63606" y="2591069"/>
                </a:lnTo>
                <a:lnTo>
                  <a:pt x="104144" y="2599253"/>
                </a:lnTo>
                <a:lnTo>
                  <a:pt x="10499136" y="2599253"/>
                </a:lnTo>
                <a:lnTo>
                  <a:pt x="10539674" y="2591069"/>
                </a:lnTo>
                <a:lnTo>
                  <a:pt x="10572777" y="2568750"/>
                </a:lnTo>
                <a:lnTo>
                  <a:pt x="10595096" y="2535647"/>
                </a:lnTo>
                <a:lnTo>
                  <a:pt x="10603280" y="2495109"/>
                </a:lnTo>
                <a:lnTo>
                  <a:pt x="10603280" y="104143"/>
                </a:lnTo>
                <a:lnTo>
                  <a:pt x="10595096" y="63606"/>
                </a:lnTo>
                <a:lnTo>
                  <a:pt x="10572777" y="30502"/>
                </a:lnTo>
                <a:lnTo>
                  <a:pt x="10539674" y="8184"/>
                </a:lnTo>
                <a:lnTo>
                  <a:pt x="10499136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7614" y="2125727"/>
            <a:ext cx="16001365" cy="68491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108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610870" algn="l"/>
                <a:tab pos="611505" algn="l"/>
              </a:tabLst>
            </a:pPr>
            <a:r>
              <a:rPr sz="4250" dirty="0">
                <a:latin typeface="Book Antiqua"/>
                <a:cs typeface="Book Antiqua"/>
              </a:rPr>
              <a:t>Exposes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endpoints to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monitor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manage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application</a:t>
            </a:r>
            <a:endParaRPr sz="4250">
              <a:latin typeface="Book Antiqua"/>
              <a:cs typeface="Book Antiqua"/>
            </a:endParaRPr>
          </a:p>
          <a:p>
            <a:pPr marL="6108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610870" algn="l"/>
                <a:tab pos="611505" algn="l"/>
              </a:tabLst>
            </a:pPr>
            <a:r>
              <a:rPr sz="4250" spc="-70" dirty="0">
                <a:latin typeface="Book Antiqua"/>
                <a:cs typeface="Book Antiqua"/>
              </a:rPr>
              <a:t>You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easily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DevOps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functionality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out-of-the-</a:t>
            </a:r>
            <a:r>
              <a:rPr sz="4250" spc="-25" dirty="0">
                <a:latin typeface="Book Antiqua"/>
                <a:cs typeface="Book Antiqua"/>
              </a:rPr>
              <a:t>box</a:t>
            </a:r>
            <a:endParaRPr sz="4250">
              <a:latin typeface="Book Antiqua"/>
              <a:cs typeface="Book Antiqua"/>
            </a:endParaRPr>
          </a:p>
          <a:p>
            <a:pPr marL="6108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610870" algn="l"/>
                <a:tab pos="611505" algn="l"/>
              </a:tabLst>
            </a:pPr>
            <a:r>
              <a:rPr sz="4250" dirty="0">
                <a:latin typeface="Book Antiqua"/>
                <a:cs typeface="Book Antiqua"/>
              </a:rPr>
              <a:t>Simply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add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 dependency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POM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file</a:t>
            </a:r>
            <a:endParaRPr sz="4250">
              <a:latin typeface="Book Antiqua"/>
              <a:cs typeface="Book Antiqua"/>
            </a:endParaRPr>
          </a:p>
          <a:p>
            <a:pPr marL="6108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610870" algn="l"/>
                <a:tab pos="611505" algn="l"/>
              </a:tabLst>
            </a:pPr>
            <a:r>
              <a:rPr sz="4250" dirty="0">
                <a:latin typeface="Book Antiqua"/>
                <a:cs typeface="Book Antiqua"/>
              </a:rPr>
              <a:t>REST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endpoints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are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u="sng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automatically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added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to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-10" dirty="0">
                <a:latin typeface="Book Antiqua"/>
                <a:cs typeface="Book Antiqua"/>
              </a:rPr>
              <a:t> application</a:t>
            </a:r>
            <a:endParaRPr sz="4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50">
              <a:latin typeface="Book Antiqua"/>
              <a:cs typeface="Book Antiqua"/>
            </a:endParaRPr>
          </a:p>
          <a:p>
            <a:pPr marL="6566534" algn="ctr">
              <a:lnSpc>
                <a:spcPct val="100000"/>
              </a:lnSpc>
              <a:spcBef>
                <a:spcPts val="5"/>
              </a:spcBef>
            </a:pP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No</a:t>
            </a:r>
            <a:r>
              <a:rPr sz="39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need to</a:t>
            </a:r>
            <a:r>
              <a:rPr sz="39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write additional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code!</a:t>
            </a:r>
            <a:endParaRPr sz="395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Arial Rounded MT Bold"/>
              <a:cs typeface="Arial Rounded MT Bold"/>
            </a:endParaRPr>
          </a:p>
          <a:p>
            <a:pPr marL="6566534" algn="ctr">
              <a:lnSpc>
                <a:spcPct val="100000"/>
              </a:lnSpc>
            </a:pP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</a:t>
            </a:r>
            <a:r>
              <a:rPr sz="3950" spc="-7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get</a:t>
            </a:r>
            <a:r>
              <a:rPr sz="3950" spc="-7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new</a:t>
            </a:r>
            <a:r>
              <a:rPr sz="3950" spc="-7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REST</a:t>
            </a:r>
            <a:r>
              <a:rPr sz="3950" spc="-7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endpoints</a:t>
            </a:r>
            <a:r>
              <a:rPr sz="3950" spc="-7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dirty="0">
                <a:solidFill>
                  <a:srgbClr val="FFFFFF"/>
                </a:solidFill>
                <a:latin typeface="Arial Rounded MT Bold"/>
                <a:cs typeface="Arial Rounded MT Bold"/>
              </a:rPr>
              <a:t>for</a:t>
            </a:r>
            <a:r>
              <a:rPr sz="3950" spc="-7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FREE!</a:t>
            </a:r>
            <a:endParaRPr sz="39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79908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210" dirty="0"/>
              <a:t> </a:t>
            </a:r>
            <a:r>
              <a:rPr dirty="0"/>
              <a:t>Boot</a:t>
            </a:r>
            <a:r>
              <a:rPr spc="-204" dirty="0"/>
              <a:t> </a:t>
            </a:r>
            <a:r>
              <a:rPr spc="-10" dirty="0"/>
              <a:t>Actuator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014" y="2125727"/>
            <a:ext cx="106299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85470" algn="l"/>
                <a:tab pos="586105" algn="l"/>
              </a:tabLst>
            </a:pPr>
            <a:r>
              <a:rPr sz="4250" dirty="0">
                <a:latin typeface="Book Antiqua"/>
                <a:cs typeface="Book Antiqua"/>
              </a:rPr>
              <a:t>Adding the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dependency to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POM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file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452" y="4003340"/>
            <a:ext cx="15789194" cy="301591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79908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210" dirty="0"/>
              <a:t> </a:t>
            </a:r>
            <a:r>
              <a:rPr dirty="0"/>
              <a:t>Boot</a:t>
            </a:r>
            <a:r>
              <a:rPr spc="-204" dirty="0"/>
              <a:t> </a:t>
            </a:r>
            <a:r>
              <a:rPr spc="-10" dirty="0"/>
              <a:t>Actuator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0314" y="2125727"/>
            <a:ext cx="1498028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u="sng" dirty="0">
                <a:uFill>
                  <a:solidFill>
                    <a:srgbClr val="000000"/>
                  </a:solidFill>
                </a:uFill>
                <a:latin typeface="Book Antiqua"/>
                <a:cs typeface="Book Antiqua"/>
              </a:rPr>
              <a:t>Automatically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exposes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endpoints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for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metrics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out-of-the-</a:t>
            </a:r>
            <a:r>
              <a:rPr sz="4250" spc="-25" dirty="0">
                <a:latin typeface="Book Antiqua"/>
                <a:cs typeface="Book Antiqua"/>
              </a:rPr>
              <a:t>box</a:t>
            </a:r>
            <a:endParaRPr sz="4250">
              <a:latin typeface="Book Antiqua"/>
              <a:cs typeface="Book Antiqua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dirty="0">
                <a:latin typeface="Book Antiqua"/>
                <a:cs typeface="Book Antiqua"/>
              </a:rPr>
              <a:t>Endpoints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are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prefixed</a:t>
            </a:r>
            <a:r>
              <a:rPr sz="4250" spc="-6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with:</a:t>
            </a:r>
            <a:r>
              <a:rPr sz="4250" spc="-60" dirty="0">
                <a:latin typeface="Book Antiqua"/>
                <a:cs typeface="Book Antiqua"/>
              </a:rPr>
              <a:t> </a:t>
            </a:r>
            <a:r>
              <a:rPr sz="4250" b="1" spc="-10" dirty="0">
                <a:latin typeface="Courier New"/>
                <a:cs typeface="Courier New"/>
              </a:rPr>
              <a:t>/actuator</a:t>
            </a:r>
            <a:endParaRPr sz="42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18278" y="4554835"/>
            <a:ext cx="17063085" cy="645160"/>
            <a:chOff x="1518278" y="4554835"/>
            <a:chExt cx="17063085" cy="645160"/>
          </a:xfrm>
        </p:grpSpPr>
        <p:sp>
          <p:nvSpPr>
            <p:cNvPr id="5" name="object 5"/>
            <p:cNvSpPr/>
            <p:nvPr/>
          </p:nvSpPr>
          <p:spPr>
            <a:xfrm>
              <a:off x="1518278" y="4554835"/>
              <a:ext cx="4468495" cy="645160"/>
            </a:xfrm>
            <a:custGeom>
              <a:avLst/>
              <a:gdLst/>
              <a:ahLst/>
              <a:cxnLst/>
              <a:rect l="l" t="t" r="r" b="b"/>
              <a:pathLst>
                <a:path w="4468495" h="645160">
                  <a:moveTo>
                    <a:pt x="4468015" y="0"/>
                  </a:moveTo>
                  <a:lnTo>
                    <a:pt x="0" y="0"/>
                  </a:lnTo>
                  <a:lnTo>
                    <a:pt x="0" y="644942"/>
                  </a:lnTo>
                  <a:lnTo>
                    <a:pt x="4468015" y="644942"/>
                  </a:lnTo>
                  <a:lnTo>
                    <a:pt x="4468015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0794" y="4690956"/>
              <a:ext cx="1235564" cy="3769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86294" y="4554835"/>
              <a:ext cx="12594590" cy="645160"/>
            </a:xfrm>
            <a:custGeom>
              <a:avLst/>
              <a:gdLst/>
              <a:ahLst/>
              <a:cxnLst/>
              <a:rect l="l" t="t" r="r" b="b"/>
              <a:pathLst>
                <a:path w="12594590" h="645160">
                  <a:moveTo>
                    <a:pt x="12594448" y="0"/>
                  </a:moveTo>
                  <a:lnTo>
                    <a:pt x="0" y="0"/>
                  </a:lnTo>
                  <a:lnTo>
                    <a:pt x="0" y="644942"/>
                  </a:lnTo>
                  <a:lnTo>
                    <a:pt x="12594448" y="644942"/>
                  </a:lnTo>
                  <a:lnTo>
                    <a:pt x="12594448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6784" y="4690956"/>
              <a:ext cx="2450187" cy="46071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6197" y="5560040"/>
            <a:ext cx="1895230" cy="41883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8764" y="5570511"/>
            <a:ext cx="8743189" cy="4711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67969" y="6690895"/>
            <a:ext cx="1350744" cy="4188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98764" y="6701366"/>
            <a:ext cx="6450065" cy="4711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12455" y="8093994"/>
            <a:ext cx="282713" cy="104708"/>
          </a:xfrm>
          <a:prstGeom prst="rect">
            <a:avLst/>
          </a:prstGeom>
        </p:spPr>
      </p:pic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513042" y="4549599"/>
          <a:ext cx="17062450" cy="4039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7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4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4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450" b="1" spc="-2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45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5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3450" b="1" spc="-10" dirty="0">
                          <a:latin typeface="Courier New"/>
                          <a:cs typeface="Courier New"/>
                        </a:rPr>
                        <a:t>/health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25146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2175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Health</a:t>
                      </a:r>
                      <a:r>
                        <a:rPr sz="34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your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 application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76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5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3450" b="1" spc="-10" dirty="0">
                          <a:latin typeface="Courier New"/>
                          <a:cs typeface="Courier New"/>
                        </a:rPr>
                        <a:t>/info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25146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2175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34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your</a:t>
                      </a:r>
                      <a:r>
                        <a:rPr sz="34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-10" dirty="0">
                          <a:latin typeface="Arial"/>
                          <a:cs typeface="Arial"/>
                        </a:rPr>
                        <a:t>project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76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5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3450" b="1" dirty="0">
                          <a:latin typeface="Courier New"/>
                          <a:cs typeface="Courier New"/>
                        </a:rPr>
                        <a:t>…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25146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9988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350" dirty="0"/>
              <a:t> </a:t>
            </a:r>
            <a:r>
              <a:rPr spc="-85" dirty="0"/>
              <a:t>Initializr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90448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783026"/>
            <a:ext cx="91109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Quickly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create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starter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project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05628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3934823"/>
            <a:ext cx="61264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Select your </a:t>
            </a:r>
            <a:r>
              <a:rPr sz="4250" spc="-10" dirty="0">
                <a:latin typeface="Book Antiqua"/>
                <a:cs typeface="Book Antiqua"/>
              </a:rPr>
              <a:t>dependencies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5086620"/>
            <a:ext cx="77946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Creates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Maven/Gradle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project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635988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932" y="6238418"/>
            <a:ext cx="78117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Import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project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into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-15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IDE</a:t>
            </a:r>
            <a:endParaRPr sz="4250">
              <a:latin typeface="Book Antiqua"/>
              <a:cs typeface="Book Antiqu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0869" y="751167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68" y="7390216"/>
            <a:ext cx="76765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Eclipse,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IntelliJ,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NetBeans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etc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…</a:t>
            </a:r>
            <a:endParaRPr sz="4250">
              <a:latin typeface="Book Antiqua"/>
              <a:cs typeface="Book Antiqu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039" y="3800269"/>
            <a:ext cx="8369893" cy="45756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520949" y="3107624"/>
            <a:ext cx="58318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07EF9"/>
                </a:solidFill>
                <a:latin typeface="Courier New"/>
                <a:cs typeface="Courier New"/>
                <a:hlinkClick r:id="rId3"/>
              </a:rPr>
              <a:t>http://start.spring.io</a:t>
            </a:r>
            <a:endParaRPr sz="34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116" y="750389"/>
            <a:ext cx="15291869" cy="863503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62941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Health</a:t>
            </a:r>
            <a:r>
              <a:rPr spc="-350" dirty="0"/>
              <a:t> </a:t>
            </a:r>
            <a:r>
              <a:rPr spc="-10" dirty="0"/>
              <a:t>Endpoint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0314" y="2125727"/>
            <a:ext cx="16962120" cy="18434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b="1" dirty="0">
                <a:latin typeface="Courier New"/>
                <a:cs typeface="Courier New"/>
              </a:rPr>
              <a:t>/health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checks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 status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 your </a:t>
            </a:r>
            <a:r>
              <a:rPr sz="4250" spc="-10" dirty="0">
                <a:latin typeface="Book Antiqua"/>
                <a:cs typeface="Book Antiqua"/>
              </a:rPr>
              <a:t>application</a:t>
            </a:r>
            <a:endParaRPr sz="4250">
              <a:latin typeface="Book Antiqua"/>
              <a:cs typeface="Book Antiqua"/>
            </a:endParaRPr>
          </a:p>
          <a:p>
            <a:pPr marL="598170" indent="-573405">
              <a:lnSpc>
                <a:spcPct val="100000"/>
              </a:lnSpc>
              <a:spcBef>
                <a:spcPts val="4069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dirty="0">
                <a:latin typeface="Book Antiqua"/>
                <a:cs typeface="Book Antiqua"/>
              </a:rPr>
              <a:t>Normally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used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by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monitoring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apps to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if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up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or </a:t>
            </a:r>
            <a:r>
              <a:rPr sz="4250" spc="-20" dirty="0">
                <a:latin typeface="Book Antiqua"/>
                <a:cs typeface="Book Antiqua"/>
              </a:rPr>
              <a:t>down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48585" y="4691999"/>
            <a:ext cx="11732895" cy="4674235"/>
            <a:chOff x="1548585" y="4691999"/>
            <a:chExt cx="11732895" cy="46742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8585" y="4691999"/>
              <a:ext cx="11732836" cy="46738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9831" y="6395397"/>
              <a:ext cx="2555516" cy="8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62941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Health</a:t>
            </a:r>
            <a:r>
              <a:rPr spc="-350" dirty="0"/>
              <a:t> </a:t>
            </a:r>
            <a:r>
              <a:rPr spc="-10" dirty="0"/>
              <a:t>Endpoint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0314" y="2125727"/>
            <a:ext cx="16962120" cy="18434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b="1" dirty="0">
                <a:latin typeface="Courier New"/>
                <a:cs typeface="Courier New"/>
              </a:rPr>
              <a:t>/health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checks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the status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of your </a:t>
            </a:r>
            <a:r>
              <a:rPr sz="4250" spc="-10" dirty="0">
                <a:latin typeface="Book Antiqua"/>
                <a:cs typeface="Book Antiqua"/>
              </a:rPr>
              <a:t>application</a:t>
            </a:r>
            <a:endParaRPr sz="4250">
              <a:latin typeface="Book Antiqua"/>
              <a:cs typeface="Book Antiqua"/>
            </a:endParaRPr>
          </a:p>
          <a:p>
            <a:pPr marL="598170" indent="-573405">
              <a:lnSpc>
                <a:spcPct val="100000"/>
              </a:lnSpc>
              <a:spcBef>
                <a:spcPts val="4069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dirty="0">
                <a:latin typeface="Book Antiqua"/>
                <a:cs typeface="Book Antiqua"/>
              </a:rPr>
              <a:t>Normally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used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by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monitoring</a:t>
            </a:r>
            <a:r>
              <a:rPr sz="4250" spc="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apps to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see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if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up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or </a:t>
            </a:r>
            <a:r>
              <a:rPr sz="4250" spc="-20" dirty="0">
                <a:latin typeface="Book Antiqua"/>
                <a:cs typeface="Book Antiqua"/>
              </a:rPr>
              <a:t>down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48585" y="4653474"/>
            <a:ext cx="18209260" cy="4909185"/>
            <a:chOff x="1548585" y="4653474"/>
            <a:chExt cx="18209260" cy="49091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8585" y="4691999"/>
              <a:ext cx="11732836" cy="46738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4024" y="4653474"/>
              <a:ext cx="8533771" cy="49087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42859" y="5828665"/>
              <a:ext cx="7696200" cy="2544445"/>
            </a:xfrm>
            <a:custGeom>
              <a:avLst/>
              <a:gdLst/>
              <a:ahLst/>
              <a:cxnLst/>
              <a:rect l="l" t="t" r="r" b="b"/>
              <a:pathLst>
                <a:path w="7696200" h="2544445">
                  <a:moveTo>
                    <a:pt x="7591726" y="0"/>
                  </a:moveTo>
                  <a:lnTo>
                    <a:pt x="2377875" y="0"/>
                  </a:lnTo>
                  <a:lnTo>
                    <a:pt x="2337352" y="8170"/>
                  </a:lnTo>
                  <a:lnTo>
                    <a:pt x="2304281" y="30458"/>
                  </a:lnTo>
                  <a:lnTo>
                    <a:pt x="2281995" y="63531"/>
                  </a:lnTo>
                  <a:lnTo>
                    <a:pt x="2273826" y="104054"/>
                  </a:lnTo>
                  <a:lnTo>
                    <a:pt x="2273826" y="1446291"/>
                  </a:lnTo>
                  <a:lnTo>
                    <a:pt x="0" y="1654399"/>
                  </a:lnTo>
                  <a:lnTo>
                    <a:pt x="2273826" y="1862836"/>
                  </a:lnTo>
                  <a:lnTo>
                    <a:pt x="2273826" y="2440370"/>
                  </a:lnTo>
                  <a:lnTo>
                    <a:pt x="2281995" y="2480894"/>
                  </a:lnTo>
                  <a:lnTo>
                    <a:pt x="2304281" y="2513967"/>
                  </a:lnTo>
                  <a:lnTo>
                    <a:pt x="2337352" y="2536255"/>
                  </a:lnTo>
                  <a:lnTo>
                    <a:pt x="2377875" y="2544425"/>
                  </a:lnTo>
                  <a:lnTo>
                    <a:pt x="7591726" y="2544425"/>
                  </a:lnTo>
                  <a:lnTo>
                    <a:pt x="7632300" y="2536255"/>
                  </a:lnTo>
                  <a:lnTo>
                    <a:pt x="7665482" y="2513967"/>
                  </a:lnTo>
                  <a:lnTo>
                    <a:pt x="7687880" y="2480894"/>
                  </a:lnTo>
                  <a:lnTo>
                    <a:pt x="7696100" y="2440370"/>
                  </a:lnTo>
                  <a:lnTo>
                    <a:pt x="7696100" y="104054"/>
                  </a:lnTo>
                  <a:lnTo>
                    <a:pt x="7687880" y="63531"/>
                  </a:lnTo>
                  <a:lnTo>
                    <a:pt x="7665482" y="30458"/>
                  </a:lnTo>
                  <a:lnTo>
                    <a:pt x="7632300" y="8170"/>
                  </a:lnTo>
                  <a:lnTo>
                    <a:pt x="7591726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045060" y="6270645"/>
            <a:ext cx="5165725" cy="1596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0800"/>
              </a:lnSpc>
              <a:spcBef>
                <a:spcPts val="95"/>
              </a:spcBef>
            </a:pP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Health</a:t>
            </a:r>
            <a:r>
              <a:rPr sz="3100" spc="6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status</a:t>
            </a:r>
            <a:r>
              <a:rPr sz="3100" spc="6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is</a:t>
            </a:r>
            <a:r>
              <a:rPr sz="3100" spc="6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Book Antiqua"/>
                <a:cs typeface="Book Antiqua"/>
              </a:rPr>
              <a:t>customizable </a:t>
            </a: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based</a:t>
            </a:r>
            <a:r>
              <a:rPr sz="3100" spc="7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Book Antiqua"/>
                <a:cs typeface="Book Antiqua"/>
              </a:rPr>
              <a:t>on</a:t>
            </a:r>
            <a:endParaRPr sz="3100">
              <a:latin typeface="Book Antiqua"/>
              <a:cs typeface="Book Antiqu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your</a:t>
            </a:r>
            <a:r>
              <a:rPr sz="3100" spc="7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own</a:t>
            </a:r>
            <a:r>
              <a:rPr sz="3100" spc="8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dirty="0">
                <a:solidFill>
                  <a:srgbClr val="FFFFFF"/>
                </a:solidFill>
                <a:latin typeface="Book Antiqua"/>
                <a:cs typeface="Book Antiqua"/>
              </a:rPr>
              <a:t>business</a:t>
            </a:r>
            <a:r>
              <a:rPr sz="3100" spc="7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Book Antiqua"/>
                <a:cs typeface="Book Antiqua"/>
              </a:rPr>
              <a:t>logic</a:t>
            </a:r>
            <a:endParaRPr sz="3100">
              <a:latin typeface="Book Antiqua"/>
              <a:cs typeface="Book Antiqu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9831" y="6395397"/>
            <a:ext cx="2555516" cy="8610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53136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Info</a:t>
            </a:r>
            <a:r>
              <a:rPr spc="-380" dirty="0"/>
              <a:t> </a:t>
            </a:r>
            <a:r>
              <a:rPr spc="-10" dirty="0"/>
              <a:t>Endpoint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0314" y="2125727"/>
            <a:ext cx="12298680" cy="18434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b="1" dirty="0">
                <a:latin typeface="Courier New"/>
                <a:cs typeface="Courier New"/>
              </a:rPr>
              <a:t>/info</a:t>
            </a:r>
            <a:r>
              <a:rPr sz="4250" b="1" spc="-149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gives</a:t>
            </a:r>
            <a:r>
              <a:rPr sz="4250" spc="-2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information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about your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application</a:t>
            </a:r>
            <a:endParaRPr sz="4250">
              <a:latin typeface="Book Antiqua"/>
              <a:cs typeface="Book Antiqua"/>
            </a:endParaRPr>
          </a:p>
          <a:p>
            <a:pPr marL="598170" indent="-573405">
              <a:lnSpc>
                <a:spcPct val="100000"/>
              </a:lnSpc>
              <a:spcBef>
                <a:spcPts val="4069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98170" algn="l"/>
                <a:tab pos="598805" algn="l"/>
              </a:tabLst>
            </a:pPr>
            <a:r>
              <a:rPr sz="4250" dirty="0">
                <a:latin typeface="Book Antiqua"/>
                <a:cs typeface="Book Antiqua"/>
              </a:rPr>
              <a:t>Default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is </a:t>
            </a:r>
            <a:r>
              <a:rPr sz="4250" spc="-20" dirty="0">
                <a:latin typeface="Book Antiqua"/>
                <a:cs typeface="Book Antiqua"/>
              </a:rPr>
              <a:t>empty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68375" y="4574212"/>
            <a:ext cx="10063480" cy="4890770"/>
            <a:chOff x="2868375" y="4574212"/>
            <a:chExt cx="10063480" cy="48907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8375" y="4574212"/>
              <a:ext cx="10063210" cy="48907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5814" y="6355349"/>
              <a:ext cx="2313601" cy="8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53136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Info</a:t>
            </a:r>
            <a:r>
              <a:rPr spc="-380" dirty="0"/>
              <a:t> </a:t>
            </a:r>
            <a:r>
              <a:rPr spc="-10" dirty="0"/>
              <a:t>Endpoint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014" y="2125727"/>
            <a:ext cx="143929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85470" algn="l"/>
                <a:tab pos="586105" algn="l"/>
              </a:tabLst>
            </a:pPr>
            <a:r>
              <a:rPr sz="4250" dirty="0">
                <a:latin typeface="Book Antiqua"/>
                <a:cs typeface="Book Antiqua"/>
              </a:rPr>
              <a:t>Update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Courier New"/>
                <a:cs typeface="Courier New"/>
              </a:rPr>
              <a:t>application.properties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with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 </a:t>
            </a:r>
            <a:r>
              <a:rPr sz="4250" spc="-20" dirty="0">
                <a:latin typeface="Book Antiqua"/>
                <a:cs typeface="Book Antiqua"/>
              </a:rPr>
              <a:t>info</a:t>
            </a:r>
            <a:endParaRPr sz="4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53136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Info</a:t>
            </a:r>
            <a:r>
              <a:rPr spc="-380" dirty="0"/>
              <a:t> </a:t>
            </a:r>
            <a:r>
              <a:rPr spc="-10" dirty="0"/>
              <a:t>Endpoint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4677" y="3856232"/>
            <a:ext cx="11988800" cy="1887855"/>
            <a:chOff x="934677" y="3856232"/>
            <a:chExt cx="11988800" cy="1887855"/>
          </a:xfrm>
        </p:grpSpPr>
        <p:sp>
          <p:nvSpPr>
            <p:cNvPr id="4" name="object 4"/>
            <p:cNvSpPr/>
            <p:nvPr/>
          </p:nvSpPr>
          <p:spPr>
            <a:xfrm>
              <a:off x="1112682" y="3971412"/>
              <a:ext cx="11632565" cy="1426845"/>
            </a:xfrm>
            <a:custGeom>
              <a:avLst/>
              <a:gdLst/>
              <a:ahLst/>
              <a:cxnLst/>
              <a:rect l="l" t="t" r="r" b="b"/>
              <a:pathLst>
                <a:path w="11632565" h="1426845">
                  <a:moveTo>
                    <a:pt x="11632389" y="0"/>
                  </a:moveTo>
                  <a:lnTo>
                    <a:pt x="0" y="0"/>
                  </a:lnTo>
                  <a:lnTo>
                    <a:pt x="0" y="1426658"/>
                  </a:lnTo>
                  <a:lnTo>
                    <a:pt x="11632389" y="1426658"/>
                  </a:lnTo>
                  <a:lnTo>
                    <a:pt x="11632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677" y="3856232"/>
              <a:ext cx="11988399" cy="188737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3014" y="2125727"/>
            <a:ext cx="14392910" cy="3178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85470" algn="l"/>
                <a:tab pos="586105" algn="l"/>
              </a:tabLst>
            </a:pPr>
            <a:r>
              <a:rPr sz="4250" dirty="0">
                <a:latin typeface="Book Antiqua"/>
                <a:cs typeface="Book Antiqua"/>
              </a:rPr>
              <a:t>Update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Courier New"/>
                <a:cs typeface="Courier New"/>
              </a:rPr>
              <a:t>application.properties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with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 </a:t>
            </a:r>
            <a:r>
              <a:rPr sz="4250" spc="-20" dirty="0">
                <a:latin typeface="Book Antiqua"/>
                <a:cs typeface="Book Antiqua"/>
              </a:rPr>
              <a:t>info</a:t>
            </a:r>
            <a:endParaRPr sz="4250">
              <a:latin typeface="Book Antiqua"/>
              <a:cs typeface="Book Antiqua"/>
            </a:endParaRPr>
          </a:p>
          <a:p>
            <a:pPr marL="43180">
              <a:lnSpc>
                <a:spcPct val="100000"/>
              </a:lnSpc>
              <a:spcBef>
                <a:spcPts val="3800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src/main/resources/application.properties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Arial"/>
              <a:cs typeface="Arial"/>
            </a:endParaRPr>
          </a:p>
          <a:p>
            <a:pPr marL="387350" marR="2913380">
              <a:lnSpc>
                <a:spcPts val="3379"/>
              </a:lnSpc>
            </a:pPr>
            <a:r>
              <a:rPr sz="2950" b="1" dirty="0">
                <a:latin typeface="Courier New"/>
                <a:cs typeface="Courier New"/>
              </a:rPr>
              <a:t>info.app.name=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My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Super</a:t>
            </a:r>
            <a:r>
              <a:rPr sz="2950" b="1" spc="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Cool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spc="-25" dirty="0">
                <a:solidFill>
                  <a:srgbClr val="3933FF"/>
                </a:solidFill>
                <a:latin typeface="Courier New"/>
                <a:cs typeface="Courier New"/>
              </a:rPr>
              <a:t>App </a:t>
            </a:r>
            <a:r>
              <a:rPr sz="2950" b="1" dirty="0">
                <a:latin typeface="Courier New"/>
                <a:cs typeface="Courier New"/>
              </a:rPr>
              <a:t>info.app.description=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A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crazy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and</a:t>
            </a:r>
            <a:r>
              <a:rPr sz="2950" b="1" spc="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fun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app,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spc="-10" dirty="0">
                <a:solidFill>
                  <a:srgbClr val="3933FF"/>
                </a:solidFill>
                <a:latin typeface="Courier New"/>
                <a:cs typeface="Courier New"/>
              </a:rPr>
              <a:t>yoohoo! </a:t>
            </a:r>
            <a:r>
              <a:rPr sz="2950" b="1" spc="-10" dirty="0">
                <a:latin typeface="Courier New"/>
                <a:cs typeface="Courier New"/>
              </a:rPr>
              <a:t>info.app.version=</a:t>
            </a:r>
            <a:r>
              <a:rPr sz="2950" b="1" spc="-10" dirty="0">
                <a:solidFill>
                  <a:srgbClr val="3933FF"/>
                </a:solidFill>
                <a:latin typeface="Courier New"/>
                <a:cs typeface="Courier New"/>
              </a:rPr>
              <a:t>1.0.0</a:t>
            </a:r>
            <a:endParaRPr sz="2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53136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Info</a:t>
            </a:r>
            <a:r>
              <a:rPr spc="-380" dirty="0"/>
              <a:t> </a:t>
            </a:r>
            <a:r>
              <a:rPr spc="-10" dirty="0"/>
              <a:t>Endpoint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4677" y="3856232"/>
            <a:ext cx="11988800" cy="1887855"/>
            <a:chOff x="934677" y="3856232"/>
            <a:chExt cx="11988800" cy="1887855"/>
          </a:xfrm>
        </p:grpSpPr>
        <p:sp>
          <p:nvSpPr>
            <p:cNvPr id="4" name="object 4"/>
            <p:cNvSpPr/>
            <p:nvPr/>
          </p:nvSpPr>
          <p:spPr>
            <a:xfrm>
              <a:off x="1112682" y="3971412"/>
              <a:ext cx="11632565" cy="1426845"/>
            </a:xfrm>
            <a:custGeom>
              <a:avLst/>
              <a:gdLst/>
              <a:ahLst/>
              <a:cxnLst/>
              <a:rect l="l" t="t" r="r" b="b"/>
              <a:pathLst>
                <a:path w="11632565" h="1426845">
                  <a:moveTo>
                    <a:pt x="11632389" y="0"/>
                  </a:moveTo>
                  <a:lnTo>
                    <a:pt x="0" y="0"/>
                  </a:lnTo>
                  <a:lnTo>
                    <a:pt x="0" y="1426658"/>
                  </a:lnTo>
                  <a:lnTo>
                    <a:pt x="11632389" y="1426658"/>
                  </a:lnTo>
                  <a:lnTo>
                    <a:pt x="11632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677" y="3856232"/>
              <a:ext cx="11988399" cy="188737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3014" y="2125727"/>
            <a:ext cx="14392910" cy="3178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85470" algn="l"/>
                <a:tab pos="586105" algn="l"/>
              </a:tabLst>
            </a:pPr>
            <a:r>
              <a:rPr sz="4250" dirty="0">
                <a:latin typeface="Book Antiqua"/>
                <a:cs typeface="Book Antiqua"/>
              </a:rPr>
              <a:t>Update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Courier New"/>
                <a:cs typeface="Courier New"/>
              </a:rPr>
              <a:t>application.properties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with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your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app </a:t>
            </a:r>
            <a:r>
              <a:rPr sz="4250" spc="-20" dirty="0">
                <a:latin typeface="Book Antiqua"/>
                <a:cs typeface="Book Antiqua"/>
              </a:rPr>
              <a:t>info</a:t>
            </a:r>
            <a:endParaRPr sz="4250">
              <a:latin typeface="Book Antiqua"/>
              <a:cs typeface="Book Antiqua"/>
            </a:endParaRPr>
          </a:p>
          <a:p>
            <a:pPr marL="43180">
              <a:lnSpc>
                <a:spcPct val="100000"/>
              </a:lnSpc>
              <a:spcBef>
                <a:spcPts val="3800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src/main/resources/application.properties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Arial"/>
              <a:cs typeface="Arial"/>
            </a:endParaRPr>
          </a:p>
          <a:p>
            <a:pPr marL="387350" marR="2913380">
              <a:lnSpc>
                <a:spcPts val="3379"/>
              </a:lnSpc>
            </a:pPr>
            <a:r>
              <a:rPr sz="2950" b="1" dirty="0">
                <a:latin typeface="Courier New"/>
                <a:cs typeface="Courier New"/>
              </a:rPr>
              <a:t>info.app.name=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My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Super</a:t>
            </a:r>
            <a:r>
              <a:rPr sz="2950" b="1" spc="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Cool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spc="-25" dirty="0">
                <a:solidFill>
                  <a:srgbClr val="3933FF"/>
                </a:solidFill>
                <a:latin typeface="Courier New"/>
                <a:cs typeface="Courier New"/>
              </a:rPr>
              <a:t>App </a:t>
            </a:r>
            <a:r>
              <a:rPr sz="2950" b="1" dirty="0">
                <a:latin typeface="Courier New"/>
                <a:cs typeface="Courier New"/>
              </a:rPr>
              <a:t>info.app.description=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A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crazy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and</a:t>
            </a:r>
            <a:r>
              <a:rPr sz="2950" b="1" spc="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fun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dirty="0">
                <a:solidFill>
                  <a:srgbClr val="3933FF"/>
                </a:solidFill>
                <a:latin typeface="Courier New"/>
                <a:cs typeface="Courier New"/>
              </a:rPr>
              <a:t>app,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spc="-10" dirty="0">
                <a:solidFill>
                  <a:srgbClr val="3933FF"/>
                </a:solidFill>
                <a:latin typeface="Courier New"/>
                <a:cs typeface="Courier New"/>
              </a:rPr>
              <a:t>yoohoo! </a:t>
            </a:r>
            <a:r>
              <a:rPr sz="2950" b="1" spc="-10" dirty="0">
                <a:latin typeface="Courier New"/>
                <a:cs typeface="Courier New"/>
              </a:rPr>
              <a:t>info.app.version=</a:t>
            </a:r>
            <a:r>
              <a:rPr sz="2950" b="1" spc="-10" dirty="0">
                <a:solidFill>
                  <a:srgbClr val="3933FF"/>
                </a:solidFill>
                <a:latin typeface="Courier New"/>
                <a:cs typeface="Courier New"/>
              </a:rPr>
              <a:t>1.0.0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19105" y="5165654"/>
            <a:ext cx="12220575" cy="4700270"/>
            <a:chOff x="5719105" y="5165654"/>
            <a:chExt cx="12220575" cy="47002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499" y="5165654"/>
              <a:ext cx="9669951" cy="46996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4274" y="6993784"/>
              <a:ext cx="8225606" cy="25587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9105" y="5913217"/>
              <a:ext cx="2129924" cy="12080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9562" y="6840017"/>
              <a:ext cx="8751821" cy="2730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561482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spc="-10" dirty="0">
                <a:latin typeface="Book Antiqua"/>
                <a:cs typeface="Book Antiqua"/>
                <a:hlinkClick r:id="rId7"/>
              </a:rPr>
              <a:t>www.luv2code.com</a:t>
            </a:r>
            <a:endParaRPr sz="26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120650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140" dirty="0"/>
              <a:t> </a:t>
            </a:r>
            <a:r>
              <a:rPr dirty="0"/>
              <a:t>Boot</a:t>
            </a:r>
            <a:r>
              <a:rPr spc="-135" dirty="0"/>
              <a:t> </a:t>
            </a:r>
            <a:r>
              <a:rPr dirty="0"/>
              <a:t>Actuator</a:t>
            </a:r>
            <a:r>
              <a:rPr spc="-135" dirty="0"/>
              <a:t> </a:t>
            </a:r>
            <a:r>
              <a:rPr spc="-10" dirty="0"/>
              <a:t>Endpoints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014" y="2353679"/>
            <a:ext cx="116490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85470" algn="l"/>
                <a:tab pos="586105" algn="l"/>
              </a:tabLst>
            </a:pPr>
            <a:r>
              <a:rPr sz="4250" dirty="0">
                <a:latin typeface="Book Antiqua"/>
                <a:cs typeface="Book Antiqua"/>
              </a:rPr>
              <a:t>There</a:t>
            </a:r>
            <a:r>
              <a:rPr sz="4250" spc="-4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are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10+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Spring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Boot</a:t>
            </a:r>
            <a:r>
              <a:rPr sz="4250" spc="-18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Actuator</a:t>
            </a:r>
            <a:r>
              <a:rPr sz="4250" spc="-30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endpoints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18278" y="3842815"/>
            <a:ext cx="17063085" cy="559435"/>
            <a:chOff x="1518278" y="3842815"/>
            <a:chExt cx="17063085" cy="559435"/>
          </a:xfrm>
        </p:grpSpPr>
        <p:sp>
          <p:nvSpPr>
            <p:cNvPr id="5" name="object 5"/>
            <p:cNvSpPr/>
            <p:nvPr/>
          </p:nvSpPr>
          <p:spPr>
            <a:xfrm>
              <a:off x="1518278" y="3842815"/>
              <a:ext cx="7703820" cy="559435"/>
            </a:xfrm>
            <a:custGeom>
              <a:avLst/>
              <a:gdLst/>
              <a:ahLst/>
              <a:cxnLst/>
              <a:rect l="l" t="t" r="r" b="b"/>
              <a:pathLst>
                <a:path w="7703820" h="559435">
                  <a:moveTo>
                    <a:pt x="7703769" y="0"/>
                  </a:moveTo>
                  <a:lnTo>
                    <a:pt x="0" y="0"/>
                  </a:lnTo>
                  <a:lnTo>
                    <a:pt x="0" y="559354"/>
                  </a:lnTo>
                  <a:lnTo>
                    <a:pt x="7703769" y="559354"/>
                  </a:lnTo>
                  <a:lnTo>
                    <a:pt x="7703769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3311" y="3947523"/>
              <a:ext cx="1235564" cy="3769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22047" y="3842815"/>
              <a:ext cx="9359265" cy="559435"/>
            </a:xfrm>
            <a:custGeom>
              <a:avLst/>
              <a:gdLst/>
              <a:ahLst/>
              <a:cxnLst/>
              <a:rect l="l" t="t" r="r" b="b"/>
              <a:pathLst>
                <a:path w="9359265" h="559435">
                  <a:moveTo>
                    <a:pt x="9358695" y="0"/>
                  </a:moveTo>
                  <a:lnTo>
                    <a:pt x="0" y="0"/>
                  </a:lnTo>
                  <a:lnTo>
                    <a:pt x="0" y="559354"/>
                  </a:lnTo>
                  <a:lnTo>
                    <a:pt x="9358695" y="559354"/>
                  </a:lnTo>
                  <a:lnTo>
                    <a:pt x="9358695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9771" y="3947523"/>
              <a:ext cx="2439716" cy="4502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6110" y="4701427"/>
            <a:ext cx="2889964" cy="3769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4267" y="4732840"/>
            <a:ext cx="5916050" cy="4083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28131" y="5675219"/>
            <a:ext cx="1455453" cy="38742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434267" y="5497214"/>
            <a:ext cx="5927090" cy="848360"/>
            <a:chOff x="9434267" y="5497214"/>
            <a:chExt cx="5927090" cy="84836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4267" y="5497214"/>
              <a:ext cx="5926521" cy="4083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4267" y="5936992"/>
              <a:ext cx="4785194" cy="40836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72121" y="6659483"/>
            <a:ext cx="2177944" cy="41883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34267" y="6690895"/>
            <a:ext cx="6303473" cy="41883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45913" y="7884576"/>
            <a:ext cx="251301" cy="104708"/>
          </a:xfrm>
          <a:prstGeom prst="rect">
            <a:avLst/>
          </a:prstGeom>
        </p:spPr>
      </p:pic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513042" y="3834961"/>
          <a:ext cx="17062450" cy="448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450" b="1" spc="-2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450" b="1" spc="-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3100" b="1" spc="-10" dirty="0">
                          <a:latin typeface="Courier New"/>
                          <a:cs typeface="Courier New"/>
                        </a:rPr>
                        <a:t>/auditevents</a:t>
                      </a:r>
                      <a:endParaRPr sz="3100">
                        <a:latin typeface="Courier New"/>
                        <a:cs typeface="Courier New"/>
                      </a:endParaRPr>
                    </a:p>
                  </a:txBody>
                  <a:tcPr marL="0" marR="0" marT="2038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1970"/>
                        </a:spcBef>
                      </a:pPr>
                      <a:r>
                        <a:rPr sz="2950" b="1" dirty="0">
                          <a:latin typeface="Arial"/>
                          <a:cs typeface="Arial"/>
                        </a:rPr>
                        <a:t>Audit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events</a:t>
                      </a:r>
                      <a:r>
                        <a:rPr sz="29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9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application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5019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3100" b="1" spc="-10" dirty="0">
                          <a:latin typeface="Courier New"/>
                          <a:cs typeface="Courier New"/>
                        </a:rPr>
                        <a:t>/beans</a:t>
                      </a:r>
                      <a:endParaRPr sz="3100">
                        <a:latin typeface="Courier New"/>
                        <a:cs typeface="Courier New"/>
                      </a:endParaRPr>
                    </a:p>
                  </a:txBody>
                  <a:tcPr marL="0" marR="0" marT="2038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 marR="3228975">
                        <a:lnSpc>
                          <a:spcPts val="3460"/>
                        </a:lnSpc>
                        <a:spcBef>
                          <a:spcPts val="420"/>
                        </a:spcBef>
                      </a:pPr>
                      <a:r>
                        <a:rPr sz="2950" b="1" dirty="0">
                          <a:latin typeface="Arial"/>
                          <a:cs typeface="Arial"/>
                        </a:rPr>
                        <a:t>List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9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beans registered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9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spc="-2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29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application</a:t>
                      </a:r>
                      <a:r>
                        <a:rPr sz="29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context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3100" b="1" spc="-10" dirty="0">
                          <a:latin typeface="Courier New"/>
                          <a:cs typeface="Courier New"/>
                        </a:rPr>
                        <a:t>/mappings</a:t>
                      </a:r>
                      <a:endParaRPr sz="3100">
                        <a:latin typeface="Courier New"/>
                        <a:cs typeface="Courier New"/>
                      </a:endParaRPr>
                    </a:p>
                  </a:txBody>
                  <a:tcPr marL="0" marR="0" marT="2038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1970"/>
                        </a:spcBef>
                      </a:pPr>
                      <a:r>
                        <a:rPr sz="2950" b="1" dirty="0">
                          <a:latin typeface="Arial"/>
                          <a:cs typeface="Arial"/>
                        </a:rPr>
                        <a:t>List</a:t>
                      </a:r>
                      <a:r>
                        <a:rPr sz="29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29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b="1" dirty="0">
                          <a:latin typeface="Arial"/>
                          <a:cs typeface="Arial"/>
                        </a:rPr>
                        <a:t>@RequestMapping</a:t>
                      </a:r>
                      <a:r>
                        <a:rPr sz="2950" b="1" spc="-10" dirty="0">
                          <a:latin typeface="Arial"/>
                          <a:cs typeface="Arial"/>
                        </a:rPr>
                        <a:t> paths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5019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3100" b="1" dirty="0">
                          <a:latin typeface="Courier New"/>
                          <a:cs typeface="Courier New"/>
                        </a:rPr>
                        <a:t>…</a:t>
                      </a:r>
                      <a:endParaRPr sz="3100">
                        <a:latin typeface="Courier New"/>
                        <a:cs typeface="Courier New"/>
                      </a:endParaRPr>
                    </a:p>
                  </a:txBody>
                  <a:tcPr marL="0" marR="0" marT="2038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75196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Exposing</a:t>
            </a:r>
            <a:r>
              <a:rPr spc="-350" dirty="0"/>
              <a:t> </a:t>
            </a:r>
            <a:r>
              <a:rPr spc="-10" dirty="0"/>
              <a:t>Endpoints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192" y="5341068"/>
            <a:ext cx="16355694" cy="2398395"/>
            <a:chOff x="1642192" y="5341068"/>
            <a:chExt cx="16355694" cy="2398395"/>
          </a:xfrm>
        </p:grpSpPr>
        <p:sp>
          <p:nvSpPr>
            <p:cNvPr id="4" name="object 4"/>
            <p:cNvSpPr/>
            <p:nvPr/>
          </p:nvSpPr>
          <p:spPr>
            <a:xfrm>
              <a:off x="1820198" y="5456248"/>
              <a:ext cx="16003269" cy="1939925"/>
            </a:xfrm>
            <a:custGeom>
              <a:avLst/>
              <a:gdLst/>
              <a:ahLst/>
              <a:cxnLst/>
              <a:rect l="l" t="t" r="r" b="b"/>
              <a:pathLst>
                <a:path w="16003269" h="1939925">
                  <a:moveTo>
                    <a:pt x="16003261" y="0"/>
                  </a:moveTo>
                  <a:lnTo>
                    <a:pt x="0" y="0"/>
                  </a:lnTo>
                  <a:lnTo>
                    <a:pt x="0" y="1939731"/>
                  </a:lnTo>
                  <a:lnTo>
                    <a:pt x="16003261" y="1939731"/>
                  </a:lnTo>
                  <a:lnTo>
                    <a:pt x="16003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192" y="5341068"/>
              <a:ext cx="198946" cy="1780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98766" y="5341068"/>
              <a:ext cx="198946" cy="1780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2192" y="5519073"/>
              <a:ext cx="198946" cy="22198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98766" y="5519073"/>
              <a:ext cx="198946" cy="22198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1139" y="5341068"/>
              <a:ext cx="15957629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1139" y="7341008"/>
              <a:ext cx="15957629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57614" y="2449243"/>
            <a:ext cx="16715105" cy="48507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108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610870" algn="l"/>
                <a:tab pos="611505" algn="l"/>
              </a:tabLst>
            </a:pPr>
            <a:r>
              <a:rPr sz="4250" dirty="0">
                <a:latin typeface="Book Antiqua"/>
                <a:cs typeface="Book Antiqua"/>
              </a:rPr>
              <a:t>By</a:t>
            </a:r>
            <a:r>
              <a:rPr sz="4250" spc="-3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default,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only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Courier New"/>
                <a:cs typeface="Courier New"/>
              </a:rPr>
              <a:t>/health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and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b="1" dirty="0">
                <a:latin typeface="Courier New"/>
                <a:cs typeface="Courier New"/>
              </a:rPr>
              <a:t>/info</a:t>
            </a:r>
            <a:r>
              <a:rPr sz="4250" b="1" spc="-15" dirty="0">
                <a:latin typeface="Courier New"/>
                <a:cs typeface="Courier New"/>
              </a:rPr>
              <a:t> </a:t>
            </a:r>
            <a:r>
              <a:rPr sz="4250" dirty="0">
                <a:latin typeface="Book Antiqua"/>
                <a:cs typeface="Book Antiqua"/>
              </a:rPr>
              <a:t>are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spc="-10" dirty="0">
                <a:latin typeface="Book Antiqua"/>
                <a:cs typeface="Book Antiqua"/>
              </a:rPr>
              <a:t>exposed</a:t>
            </a:r>
            <a:endParaRPr sz="4250" dirty="0">
              <a:latin typeface="Book Antiqua"/>
              <a:cs typeface="Book Antiqua"/>
            </a:endParaRPr>
          </a:p>
          <a:p>
            <a:pPr marL="610870" indent="-573405">
              <a:lnSpc>
                <a:spcPct val="100000"/>
              </a:lnSpc>
              <a:spcBef>
                <a:spcPts val="4069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610870" algn="l"/>
                <a:tab pos="611505" algn="l"/>
              </a:tabLst>
            </a:pPr>
            <a:r>
              <a:rPr sz="4250" spc="-125" dirty="0">
                <a:latin typeface="Book Antiqua"/>
                <a:cs typeface="Book Antiqua"/>
              </a:rPr>
              <a:t>To</a:t>
            </a:r>
            <a:r>
              <a:rPr sz="4250" spc="-4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expose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all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actuator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endpoints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over</a:t>
            </a:r>
            <a:r>
              <a:rPr sz="4250" spc="-25" dirty="0">
                <a:latin typeface="Book Antiqua"/>
                <a:cs typeface="Book Antiqua"/>
              </a:rPr>
              <a:t> </a:t>
            </a:r>
            <a:r>
              <a:rPr sz="4250" spc="-20" dirty="0">
                <a:latin typeface="Book Antiqua"/>
                <a:cs typeface="Book Antiqua"/>
              </a:rPr>
              <a:t>HTTP</a:t>
            </a:r>
            <a:endParaRPr sz="4250" dirty="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</a:pPr>
            <a:endParaRPr sz="3900" dirty="0">
              <a:latin typeface="Book Antiqua"/>
              <a:cs typeface="Book Antiqua"/>
            </a:endParaRPr>
          </a:p>
          <a:p>
            <a:pPr marL="802640">
              <a:lnSpc>
                <a:spcPct val="100000"/>
              </a:lnSpc>
              <a:spcBef>
                <a:spcPts val="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src/main/resources/application.properties</a:t>
            </a:r>
            <a:endParaRPr sz="2300" dirty="0">
              <a:latin typeface="Arial"/>
              <a:cs typeface="Arial"/>
            </a:endParaRPr>
          </a:p>
          <a:p>
            <a:pPr marL="931544">
              <a:lnSpc>
                <a:spcPts val="3635"/>
              </a:lnSpc>
              <a:spcBef>
                <a:spcPts val="1710"/>
              </a:spcBef>
            </a:pP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#</a:t>
            </a:r>
            <a:r>
              <a:rPr sz="3100" b="1" spc="7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Use</a:t>
            </a:r>
            <a:r>
              <a:rPr sz="3100" b="1" spc="7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wildcard</a:t>
            </a:r>
            <a:r>
              <a:rPr sz="3100" b="1" spc="7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"*"</a:t>
            </a:r>
            <a:r>
              <a:rPr sz="3100" b="1" spc="7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to</a:t>
            </a:r>
            <a:r>
              <a:rPr sz="3100" b="1" spc="7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expose</a:t>
            </a:r>
            <a:r>
              <a:rPr sz="3100" b="1" spc="7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all</a:t>
            </a:r>
            <a:r>
              <a:rPr sz="3100" b="1" spc="7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spc="-10" dirty="0">
                <a:solidFill>
                  <a:srgbClr val="4E9072"/>
                </a:solidFill>
                <a:latin typeface="Courier New"/>
                <a:cs typeface="Courier New"/>
              </a:rPr>
              <a:t>endpoints</a:t>
            </a:r>
            <a:endParaRPr sz="3100" dirty="0">
              <a:latin typeface="Courier New"/>
              <a:cs typeface="Courier New"/>
            </a:endParaRPr>
          </a:p>
          <a:p>
            <a:pPr marL="931544" marR="17780">
              <a:lnSpc>
                <a:spcPts val="3550"/>
              </a:lnSpc>
              <a:spcBef>
                <a:spcPts val="175"/>
              </a:spcBef>
            </a:pP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#</a:t>
            </a:r>
            <a:r>
              <a:rPr sz="3100" b="1" spc="10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Can</a:t>
            </a:r>
            <a:r>
              <a:rPr sz="3100" b="1" spc="10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also</a:t>
            </a:r>
            <a:r>
              <a:rPr sz="3100" b="1" spc="10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expose</a:t>
            </a:r>
            <a:r>
              <a:rPr sz="3100" b="1" spc="10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individual</a:t>
            </a:r>
            <a:r>
              <a:rPr sz="3100" b="1" spc="10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endpoints</a:t>
            </a:r>
            <a:r>
              <a:rPr sz="3100" b="1" spc="10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with</a:t>
            </a:r>
            <a:r>
              <a:rPr sz="3100" b="1" spc="10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a</a:t>
            </a:r>
            <a:r>
              <a:rPr sz="3100" b="1" spc="10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dirty="0">
                <a:solidFill>
                  <a:srgbClr val="4E9072"/>
                </a:solidFill>
                <a:latin typeface="Courier New"/>
                <a:cs typeface="Courier New"/>
              </a:rPr>
              <a:t>comma-delimited</a:t>
            </a:r>
            <a:r>
              <a:rPr sz="3100" b="1" spc="10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3100" b="1" spc="-20" dirty="0">
                <a:solidFill>
                  <a:srgbClr val="4E9072"/>
                </a:solidFill>
                <a:latin typeface="Courier New"/>
                <a:cs typeface="Courier New"/>
              </a:rPr>
              <a:t>list </a:t>
            </a:r>
            <a:r>
              <a:rPr sz="3100" b="1" spc="-50" dirty="0">
                <a:solidFill>
                  <a:srgbClr val="4E9072"/>
                </a:solidFill>
                <a:latin typeface="Courier New"/>
                <a:cs typeface="Courier New"/>
              </a:rPr>
              <a:t>#</a:t>
            </a:r>
            <a:endParaRPr sz="3100" dirty="0">
              <a:latin typeface="Courier New"/>
              <a:cs typeface="Courier New"/>
            </a:endParaRPr>
          </a:p>
          <a:p>
            <a:pPr marL="931544">
              <a:lnSpc>
                <a:spcPts val="3450"/>
              </a:lnSpc>
            </a:pPr>
            <a:r>
              <a:rPr sz="3100" b="1" spc="-10" dirty="0">
                <a:latin typeface="Courier New"/>
                <a:cs typeface="Courier New"/>
              </a:rPr>
              <a:t>management.endpoints.web.exposure.include=</a:t>
            </a:r>
            <a:r>
              <a:rPr sz="3100" b="1" spc="-10" dirty="0">
                <a:solidFill>
                  <a:srgbClr val="3933FF"/>
                </a:solidFill>
                <a:latin typeface="Courier New"/>
                <a:cs typeface="Courier New"/>
              </a:rPr>
              <a:t>*</a:t>
            </a:r>
            <a:endParaRPr sz="31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7194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Get</a:t>
            </a:r>
            <a:r>
              <a:rPr spc="-245" dirty="0"/>
              <a:t> </a:t>
            </a:r>
            <a:r>
              <a:rPr dirty="0"/>
              <a:t>A</a:t>
            </a:r>
            <a:r>
              <a:rPr spc="-240" dirty="0"/>
              <a:t> </a:t>
            </a:r>
            <a:r>
              <a:rPr spc="90" dirty="0"/>
              <a:t>List</a:t>
            </a:r>
            <a:r>
              <a:rPr spc="-245" dirty="0"/>
              <a:t> </a:t>
            </a:r>
            <a:r>
              <a:rPr spc="-50" dirty="0"/>
              <a:t>of</a:t>
            </a:r>
            <a:r>
              <a:rPr spc="-240" dirty="0"/>
              <a:t> </a:t>
            </a:r>
            <a:r>
              <a:rPr spc="-30" dirty="0"/>
              <a:t>Beans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014" y="2449243"/>
            <a:ext cx="142614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"/>
              <a:buChar char="•"/>
              <a:tabLst>
                <a:tab pos="585470" algn="l"/>
                <a:tab pos="586105" algn="l"/>
                <a:tab pos="2486660" algn="l"/>
              </a:tabLst>
            </a:pPr>
            <a:r>
              <a:rPr sz="4250" spc="-10" dirty="0">
                <a:latin typeface="Book Antiqua"/>
                <a:cs typeface="Book Antiqua"/>
              </a:rPr>
              <a:t>Access</a:t>
            </a:r>
            <a:r>
              <a:rPr sz="4250" dirty="0">
                <a:latin typeface="Book Antiqua"/>
                <a:cs typeface="Book Antiqua"/>
              </a:rPr>
              <a:t>	</a:t>
            </a:r>
            <a:r>
              <a:rPr sz="4250" b="1" spc="-10" dirty="0">
                <a:latin typeface="Courier New"/>
                <a:cs typeface="Courier New"/>
              </a:rPr>
              <a:t>http://localhost:8080/actuator/beans</a:t>
            </a:r>
            <a:endParaRPr sz="425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4428" y="3723630"/>
            <a:ext cx="9308617" cy="58636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3080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Spring</a:t>
            </a:r>
            <a:r>
              <a:rPr spc="-254" dirty="0"/>
              <a:t> </a:t>
            </a:r>
            <a:r>
              <a:rPr dirty="0"/>
              <a:t>Boot</a:t>
            </a:r>
            <a:r>
              <a:rPr spc="-250" dirty="0"/>
              <a:t> </a:t>
            </a:r>
            <a:r>
              <a:rPr spc="-45" dirty="0"/>
              <a:t>Embedded</a:t>
            </a:r>
            <a:r>
              <a:rPr spc="-250" dirty="0"/>
              <a:t> </a:t>
            </a:r>
            <a:r>
              <a:rPr spc="-25" dirty="0"/>
              <a:t>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61130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91489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"/>
                <a:cs typeface="Lucida Sans"/>
              </a:rPr>
              <a:t>•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2769" y="2489842"/>
            <a:ext cx="1608391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Book Antiqua"/>
                <a:cs typeface="Book Antiqua"/>
              </a:rPr>
              <a:t>Provide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an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embedded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HTTP</a:t>
            </a:r>
            <a:r>
              <a:rPr sz="4250" spc="-8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server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you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can</a:t>
            </a:r>
            <a:r>
              <a:rPr sz="4250" spc="-10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get</a:t>
            </a:r>
            <a:r>
              <a:rPr sz="4250" spc="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started</a:t>
            </a:r>
            <a:r>
              <a:rPr sz="4250" spc="-10" dirty="0">
                <a:latin typeface="Book Antiqua"/>
                <a:cs typeface="Book Antiqua"/>
              </a:rPr>
              <a:t> quickly</a:t>
            </a:r>
            <a:endParaRPr sz="4250">
              <a:latin typeface="Book Antiqua"/>
              <a:cs typeface="Book Antiqua"/>
            </a:endParaRPr>
          </a:p>
          <a:p>
            <a:pPr marL="6261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Lucida Sans"/>
              <a:buChar char="•"/>
              <a:tabLst>
                <a:tab pos="626110" algn="l"/>
                <a:tab pos="626745" algn="l"/>
              </a:tabLst>
            </a:pPr>
            <a:r>
              <a:rPr sz="4250" spc="-25" dirty="0">
                <a:latin typeface="Book Antiqua"/>
                <a:cs typeface="Book Antiqua"/>
              </a:rPr>
              <a:t>Tomcat,</a:t>
            </a:r>
            <a:r>
              <a:rPr sz="4250" spc="-195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Jetty,</a:t>
            </a:r>
            <a:r>
              <a:rPr sz="4250" spc="-195" dirty="0">
                <a:latin typeface="Book Antiqua"/>
                <a:cs typeface="Book Antiqua"/>
              </a:rPr>
              <a:t> </a:t>
            </a:r>
            <a:r>
              <a:rPr sz="4250" spc="-25" dirty="0">
                <a:latin typeface="Book Antiqua"/>
                <a:cs typeface="Book Antiqua"/>
              </a:rPr>
              <a:t>Undertow,</a:t>
            </a:r>
            <a:r>
              <a:rPr sz="4250" spc="-190" dirty="0">
                <a:latin typeface="Book Antiqua"/>
                <a:cs typeface="Book Antiqua"/>
              </a:rPr>
              <a:t> </a:t>
            </a:r>
            <a:r>
              <a:rPr sz="4250" spc="-50" dirty="0">
                <a:latin typeface="Book Antiqua"/>
                <a:cs typeface="Book Antiqua"/>
              </a:rPr>
              <a:t>…</a:t>
            </a:r>
            <a:endParaRPr sz="4250">
              <a:latin typeface="Book Antiqua"/>
              <a:cs typeface="Book Antiqua"/>
            </a:endParaRPr>
          </a:p>
          <a:p>
            <a:pPr marL="207645">
              <a:lnSpc>
                <a:spcPct val="100000"/>
              </a:lnSpc>
              <a:spcBef>
                <a:spcPts val="3970"/>
              </a:spcBef>
            </a:pPr>
            <a:r>
              <a:rPr sz="4250" dirty="0">
                <a:latin typeface="Book Antiqua"/>
                <a:cs typeface="Book Antiqua"/>
              </a:rPr>
              <a:t>No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need to install</a:t>
            </a:r>
            <a:r>
              <a:rPr sz="4250" spc="-5" dirty="0">
                <a:latin typeface="Book Antiqua"/>
                <a:cs typeface="Book Antiqua"/>
              </a:rPr>
              <a:t> </a:t>
            </a:r>
            <a:r>
              <a:rPr sz="4250" dirty="0">
                <a:latin typeface="Book Antiqua"/>
                <a:cs typeface="Book Antiqua"/>
              </a:rPr>
              <a:t>a server </a:t>
            </a:r>
            <a:r>
              <a:rPr sz="4250" spc="-10" dirty="0">
                <a:latin typeface="Book Antiqua"/>
                <a:cs typeface="Book Antiqua"/>
              </a:rPr>
              <a:t>separately</a:t>
            </a:r>
            <a:endParaRPr sz="4250">
              <a:latin typeface="Book Antiqua"/>
              <a:cs typeface="Book Antiqu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29037" y="6712936"/>
            <a:ext cx="3750310" cy="3209925"/>
            <a:chOff x="3129037" y="6712936"/>
            <a:chExt cx="3750310" cy="3209925"/>
          </a:xfrm>
        </p:grpSpPr>
        <p:sp>
          <p:nvSpPr>
            <p:cNvPr id="7" name="object 7"/>
            <p:cNvSpPr/>
            <p:nvPr/>
          </p:nvSpPr>
          <p:spPr>
            <a:xfrm>
              <a:off x="3129037" y="6712936"/>
              <a:ext cx="3750310" cy="3209925"/>
            </a:xfrm>
            <a:custGeom>
              <a:avLst/>
              <a:gdLst/>
              <a:ahLst/>
              <a:cxnLst/>
              <a:rect l="l" t="t" r="r" b="b"/>
              <a:pathLst>
                <a:path w="3750309" h="3209925">
                  <a:moveTo>
                    <a:pt x="3562098" y="0"/>
                  </a:moveTo>
                  <a:lnTo>
                    <a:pt x="188490" y="0"/>
                  </a:lnTo>
                  <a:lnTo>
                    <a:pt x="152182" y="143"/>
                  </a:lnTo>
                  <a:lnTo>
                    <a:pt x="99418" y="3879"/>
                  </a:lnTo>
                  <a:lnTo>
                    <a:pt x="55074" y="20281"/>
                  </a:lnTo>
                  <a:lnTo>
                    <a:pt x="20281" y="55074"/>
                  </a:lnTo>
                  <a:lnTo>
                    <a:pt x="3877" y="99418"/>
                  </a:lnTo>
                  <a:lnTo>
                    <a:pt x="142" y="152182"/>
                  </a:lnTo>
                  <a:lnTo>
                    <a:pt x="0" y="187656"/>
                  </a:lnTo>
                  <a:lnTo>
                    <a:pt x="3" y="3021920"/>
                  </a:lnTo>
                  <a:lnTo>
                    <a:pt x="1161" y="3086281"/>
                  </a:lnTo>
                  <a:lnTo>
                    <a:pt x="9195" y="3132055"/>
                  </a:lnTo>
                  <a:lnTo>
                    <a:pt x="35784" y="3173791"/>
                  </a:lnTo>
                  <a:lnTo>
                    <a:pt x="77521" y="3200380"/>
                  </a:lnTo>
                  <a:lnTo>
                    <a:pt x="123294" y="3208426"/>
                  </a:lnTo>
                  <a:lnTo>
                    <a:pt x="187656" y="3209575"/>
                  </a:lnTo>
                  <a:lnTo>
                    <a:pt x="3561264" y="3209575"/>
                  </a:lnTo>
                  <a:lnTo>
                    <a:pt x="3626355" y="3208426"/>
                  </a:lnTo>
                  <a:lnTo>
                    <a:pt x="3672233" y="3200380"/>
                  </a:lnTo>
                  <a:lnTo>
                    <a:pt x="3713970" y="3173791"/>
                  </a:lnTo>
                  <a:lnTo>
                    <a:pt x="3740559" y="3132055"/>
                  </a:lnTo>
                  <a:lnTo>
                    <a:pt x="3748609" y="3086177"/>
                  </a:lnTo>
                  <a:lnTo>
                    <a:pt x="3749754" y="3021920"/>
                  </a:lnTo>
                  <a:lnTo>
                    <a:pt x="3749751" y="187656"/>
                  </a:lnTo>
                  <a:lnTo>
                    <a:pt x="3748593" y="123294"/>
                  </a:lnTo>
                  <a:lnTo>
                    <a:pt x="3740559" y="77521"/>
                  </a:lnTo>
                  <a:lnTo>
                    <a:pt x="3713970" y="35784"/>
                  </a:lnTo>
                  <a:lnTo>
                    <a:pt x="3672233" y="9195"/>
                  </a:lnTo>
                  <a:lnTo>
                    <a:pt x="3626460" y="1149"/>
                  </a:lnTo>
                  <a:lnTo>
                    <a:pt x="3562098" y="0"/>
                  </a:lnTo>
                  <a:close/>
                </a:path>
              </a:pathLst>
            </a:custGeom>
            <a:solidFill>
              <a:srgbClr val="94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45127" y="8409762"/>
              <a:ext cx="2117725" cy="1031240"/>
            </a:xfrm>
            <a:custGeom>
              <a:avLst/>
              <a:gdLst/>
              <a:ahLst/>
              <a:cxnLst/>
              <a:rect l="l" t="t" r="r" b="b"/>
              <a:pathLst>
                <a:path w="2117725" h="1031240">
                  <a:moveTo>
                    <a:pt x="2040303" y="0"/>
                  </a:moveTo>
                  <a:lnTo>
                    <a:pt x="77615" y="0"/>
                  </a:lnTo>
                  <a:lnTo>
                    <a:pt x="62653" y="59"/>
                  </a:lnTo>
                  <a:lnTo>
                    <a:pt x="22636" y="8358"/>
                  </a:lnTo>
                  <a:lnTo>
                    <a:pt x="1538" y="40969"/>
                  </a:lnTo>
                  <a:lnTo>
                    <a:pt x="0" y="62567"/>
                  </a:lnTo>
                  <a:lnTo>
                    <a:pt x="5" y="968146"/>
                  </a:lnTo>
                  <a:lnTo>
                    <a:pt x="8298" y="1008018"/>
                  </a:lnTo>
                  <a:lnTo>
                    <a:pt x="40904" y="1029115"/>
                  </a:lnTo>
                  <a:lnTo>
                    <a:pt x="77271" y="1030714"/>
                  </a:lnTo>
                  <a:lnTo>
                    <a:pt x="2039960" y="1030714"/>
                  </a:lnTo>
                  <a:lnTo>
                    <a:pt x="2085688" y="1026924"/>
                  </a:lnTo>
                  <a:lnTo>
                    <a:pt x="2113845" y="998768"/>
                  </a:lnTo>
                  <a:lnTo>
                    <a:pt x="2117575" y="968146"/>
                  </a:lnTo>
                  <a:lnTo>
                    <a:pt x="2117570" y="62567"/>
                  </a:lnTo>
                  <a:lnTo>
                    <a:pt x="2109276" y="22695"/>
                  </a:lnTo>
                  <a:lnTo>
                    <a:pt x="2076670" y="1598"/>
                  </a:lnTo>
                  <a:lnTo>
                    <a:pt x="2040303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28008" y="8615309"/>
            <a:ext cx="15576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Tomcat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45127" y="7194974"/>
            <a:ext cx="2117725" cy="1031240"/>
          </a:xfrm>
          <a:custGeom>
            <a:avLst/>
            <a:gdLst/>
            <a:ahLst/>
            <a:cxnLst/>
            <a:rect l="l" t="t" r="r" b="b"/>
            <a:pathLst>
              <a:path w="2117725" h="1031240">
                <a:moveTo>
                  <a:pt x="2040303" y="0"/>
                </a:moveTo>
                <a:lnTo>
                  <a:pt x="77615" y="0"/>
                </a:lnTo>
                <a:lnTo>
                  <a:pt x="62653" y="59"/>
                </a:lnTo>
                <a:lnTo>
                  <a:pt x="22636" y="8357"/>
                </a:lnTo>
                <a:lnTo>
                  <a:pt x="1538" y="40969"/>
                </a:lnTo>
                <a:lnTo>
                  <a:pt x="0" y="62567"/>
                </a:lnTo>
                <a:lnTo>
                  <a:pt x="5" y="968145"/>
                </a:lnTo>
                <a:lnTo>
                  <a:pt x="8298" y="1008018"/>
                </a:lnTo>
                <a:lnTo>
                  <a:pt x="40904" y="1029115"/>
                </a:lnTo>
                <a:lnTo>
                  <a:pt x="77271" y="1030714"/>
                </a:lnTo>
                <a:lnTo>
                  <a:pt x="2039960" y="1030714"/>
                </a:lnTo>
                <a:lnTo>
                  <a:pt x="2085688" y="1026924"/>
                </a:lnTo>
                <a:lnTo>
                  <a:pt x="2113845" y="998768"/>
                </a:lnTo>
                <a:lnTo>
                  <a:pt x="2117575" y="968145"/>
                </a:lnTo>
                <a:lnTo>
                  <a:pt x="2117570" y="62567"/>
                </a:lnTo>
                <a:lnTo>
                  <a:pt x="2109276" y="22695"/>
                </a:lnTo>
                <a:lnTo>
                  <a:pt x="2076670" y="1598"/>
                </a:lnTo>
                <a:lnTo>
                  <a:pt x="2066826" y="473"/>
                </a:lnTo>
                <a:lnTo>
                  <a:pt x="2055067" y="59"/>
                </a:lnTo>
                <a:lnTo>
                  <a:pt x="2040303" y="0"/>
                </a:lnTo>
                <a:close/>
              </a:path>
            </a:pathLst>
          </a:custGeom>
          <a:solidFill>
            <a:srgbClr val="DF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65183" y="7400687"/>
            <a:ext cx="16878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mycode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5157" y="6133709"/>
            <a:ext cx="28968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latin typeface="Palatino Linotype"/>
                <a:cs typeface="Palatino Linotype"/>
              </a:rPr>
              <a:t>mycoolapp.jar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371438" y="6188055"/>
            <a:ext cx="8965565" cy="4419600"/>
            <a:chOff x="7371438" y="6188055"/>
            <a:chExt cx="8965565" cy="441960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1438" y="6188055"/>
              <a:ext cx="8965368" cy="44192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90273" y="7271463"/>
              <a:ext cx="8128000" cy="2239010"/>
            </a:xfrm>
            <a:custGeom>
              <a:avLst/>
              <a:gdLst/>
              <a:ahLst/>
              <a:cxnLst/>
              <a:rect l="l" t="t" r="r" b="b"/>
              <a:pathLst>
                <a:path w="8128000" h="2239009">
                  <a:moveTo>
                    <a:pt x="8075347" y="0"/>
                  </a:moveTo>
                  <a:lnTo>
                    <a:pt x="1015021" y="0"/>
                  </a:lnTo>
                  <a:lnTo>
                    <a:pt x="994642" y="4114"/>
                  </a:lnTo>
                  <a:lnTo>
                    <a:pt x="978001" y="15333"/>
                  </a:lnTo>
                  <a:lnTo>
                    <a:pt x="966781" y="31975"/>
                  </a:lnTo>
                  <a:lnTo>
                    <a:pt x="962667" y="52354"/>
                  </a:lnTo>
                  <a:lnTo>
                    <a:pt x="962667" y="1083082"/>
                  </a:lnTo>
                  <a:lnTo>
                    <a:pt x="0" y="1188117"/>
                  </a:lnTo>
                  <a:lnTo>
                    <a:pt x="962667" y="1292826"/>
                  </a:lnTo>
                  <a:lnTo>
                    <a:pt x="962667" y="2186124"/>
                  </a:lnTo>
                  <a:lnTo>
                    <a:pt x="966781" y="2206503"/>
                  </a:lnTo>
                  <a:lnTo>
                    <a:pt x="978001" y="2223144"/>
                  </a:lnTo>
                  <a:lnTo>
                    <a:pt x="994642" y="2234364"/>
                  </a:lnTo>
                  <a:lnTo>
                    <a:pt x="1015021" y="2238478"/>
                  </a:lnTo>
                  <a:lnTo>
                    <a:pt x="8075347" y="2238478"/>
                  </a:lnTo>
                  <a:lnTo>
                    <a:pt x="8095724" y="2234364"/>
                  </a:lnTo>
                  <a:lnTo>
                    <a:pt x="8112366" y="2223144"/>
                  </a:lnTo>
                  <a:lnTo>
                    <a:pt x="8123587" y="2206502"/>
                  </a:lnTo>
                  <a:lnTo>
                    <a:pt x="8127702" y="2186124"/>
                  </a:lnTo>
                  <a:lnTo>
                    <a:pt x="8127702" y="52354"/>
                  </a:lnTo>
                  <a:lnTo>
                    <a:pt x="8123587" y="31975"/>
                  </a:lnTo>
                  <a:lnTo>
                    <a:pt x="8112366" y="15333"/>
                  </a:lnTo>
                  <a:lnTo>
                    <a:pt x="8095724" y="4114"/>
                  </a:lnTo>
                  <a:lnTo>
                    <a:pt x="8075347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379684" y="7442570"/>
            <a:ext cx="5911850" cy="18853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635" algn="ctr">
              <a:lnSpc>
                <a:spcPts val="3675"/>
              </a:lnSpc>
              <a:spcBef>
                <a:spcPts val="13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JAR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 file</a:t>
            </a:r>
            <a:endParaRPr sz="3100">
              <a:latin typeface="Arial Rounded MT Bold"/>
              <a:cs typeface="Arial Rounded MT Bold"/>
            </a:endParaRPr>
          </a:p>
          <a:p>
            <a:pPr marL="12700" marR="5080" algn="ctr">
              <a:lnSpc>
                <a:spcPts val="3629"/>
              </a:lnSpc>
              <a:spcBef>
                <a:spcPts val="150"/>
              </a:spcBef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includes</a:t>
            </a:r>
            <a:r>
              <a:rPr sz="3100" spc="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</a:t>
            </a:r>
            <a:r>
              <a:rPr sz="3100" spc="4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application</a:t>
            </a:r>
            <a:r>
              <a:rPr sz="3100" spc="4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code </a:t>
            </a:r>
            <a:r>
              <a:rPr sz="31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AND</a:t>
            </a:r>
            <a:endParaRPr sz="3100">
              <a:latin typeface="Arial Rounded MT Bold"/>
              <a:cs typeface="Arial Rounded MT Bold"/>
            </a:endParaRPr>
          </a:p>
          <a:p>
            <a:pPr algn="ctr">
              <a:lnSpc>
                <a:spcPts val="3520"/>
              </a:lnSpc>
            </a:pP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includes</a:t>
            </a:r>
            <a:r>
              <a:rPr sz="3100" spc="5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dirty="0">
                <a:solidFill>
                  <a:srgbClr val="FFFFFF"/>
                </a:solidFill>
                <a:latin typeface="Arial Rounded MT Bold"/>
                <a:cs typeface="Arial Rounded MT Bold"/>
              </a:rPr>
              <a:t>the</a:t>
            </a:r>
            <a:r>
              <a:rPr sz="3100" spc="5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server</a:t>
            </a:r>
            <a:endParaRPr sz="3100">
              <a:latin typeface="Arial Rounded MT Bold"/>
              <a:cs typeface="Arial Rounded MT 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325092" y="4696936"/>
            <a:ext cx="6401435" cy="3162300"/>
            <a:chOff x="13325092" y="4696936"/>
            <a:chExt cx="6401435" cy="31623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5092" y="4696936"/>
              <a:ext cx="6401163" cy="31620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743927" y="5544612"/>
              <a:ext cx="5563870" cy="1452880"/>
            </a:xfrm>
            <a:custGeom>
              <a:avLst/>
              <a:gdLst/>
              <a:ahLst/>
              <a:cxnLst/>
              <a:rect l="l" t="t" r="r" b="b"/>
              <a:pathLst>
                <a:path w="5563869" h="1452879">
                  <a:moveTo>
                    <a:pt x="5511130" y="0"/>
                  </a:moveTo>
                  <a:lnTo>
                    <a:pt x="52354" y="0"/>
                  </a:lnTo>
                  <a:lnTo>
                    <a:pt x="31973" y="4114"/>
                  </a:lnTo>
                  <a:lnTo>
                    <a:pt x="15331" y="15333"/>
                  </a:lnTo>
                  <a:lnTo>
                    <a:pt x="4113" y="31975"/>
                  </a:lnTo>
                  <a:lnTo>
                    <a:pt x="0" y="52354"/>
                  </a:lnTo>
                  <a:lnTo>
                    <a:pt x="0" y="1400351"/>
                  </a:lnTo>
                  <a:lnTo>
                    <a:pt x="4113" y="1420729"/>
                  </a:lnTo>
                  <a:lnTo>
                    <a:pt x="15331" y="1437371"/>
                  </a:lnTo>
                  <a:lnTo>
                    <a:pt x="31973" y="1448591"/>
                  </a:lnTo>
                  <a:lnTo>
                    <a:pt x="52354" y="1452705"/>
                  </a:lnTo>
                  <a:lnTo>
                    <a:pt x="5511130" y="1452705"/>
                  </a:lnTo>
                  <a:lnTo>
                    <a:pt x="5531511" y="1448591"/>
                  </a:lnTo>
                  <a:lnTo>
                    <a:pt x="5548153" y="1437371"/>
                  </a:lnTo>
                  <a:lnTo>
                    <a:pt x="5559371" y="1420729"/>
                  </a:lnTo>
                  <a:lnTo>
                    <a:pt x="5563485" y="1400351"/>
                  </a:lnTo>
                  <a:lnTo>
                    <a:pt x="5563485" y="52354"/>
                  </a:lnTo>
                  <a:lnTo>
                    <a:pt x="5559371" y="31975"/>
                  </a:lnTo>
                  <a:lnTo>
                    <a:pt x="5548153" y="15333"/>
                  </a:lnTo>
                  <a:lnTo>
                    <a:pt x="5531511" y="4114"/>
                  </a:lnTo>
                  <a:lnTo>
                    <a:pt x="5511130" y="0"/>
                  </a:lnTo>
                  <a:close/>
                </a:path>
              </a:pathLst>
            </a:custGeom>
            <a:solidFill>
              <a:srgbClr val="7294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17232" y="5725345"/>
            <a:ext cx="4616450" cy="10668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292735">
              <a:lnSpc>
                <a:spcPts val="4040"/>
              </a:lnSpc>
              <a:spcBef>
                <a:spcPts val="315"/>
              </a:spcBef>
            </a:pP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Self-contained </a:t>
            </a:r>
            <a:r>
              <a:rPr sz="345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unit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Nothing</a:t>
            </a:r>
            <a:r>
              <a:rPr sz="3450" spc="-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3450" dirty="0">
                <a:solidFill>
                  <a:srgbClr val="FFFFFF"/>
                </a:solidFill>
                <a:latin typeface="Arial Rounded MT Bold"/>
                <a:cs typeface="Arial Rounded MT Bold"/>
              </a:rPr>
              <a:t>else to </a:t>
            </a:r>
            <a:r>
              <a:rPr sz="345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install</a:t>
            </a:r>
            <a:endParaRPr sz="345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Development</a:t>
            </a:r>
            <a:r>
              <a:rPr spc="-145" dirty="0"/>
              <a:t> </a:t>
            </a:r>
            <a:r>
              <a:rPr spc="-1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013" y="2462215"/>
            <a:ext cx="17163415" cy="49415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81990" indent="-669925">
              <a:lnSpc>
                <a:spcPct val="100000"/>
              </a:lnSpc>
              <a:spcBef>
                <a:spcPts val="115"/>
              </a:spcBef>
              <a:buFont typeface="Arial"/>
              <a:buAutoNum type="arabicPeriod"/>
              <a:tabLst>
                <a:tab pos="682625" algn="l"/>
              </a:tabLst>
            </a:pPr>
            <a:r>
              <a:rPr sz="4850" dirty="0">
                <a:latin typeface="Book Antiqua"/>
                <a:cs typeface="Book Antiqua"/>
              </a:rPr>
              <a:t>Edit</a:t>
            </a:r>
            <a:r>
              <a:rPr sz="4850" spc="-10" dirty="0">
                <a:latin typeface="Book Antiqua"/>
                <a:cs typeface="Book Antiqua"/>
              </a:rPr>
              <a:t> </a:t>
            </a:r>
            <a:r>
              <a:rPr sz="4850" b="1" dirty="0">
                <a:latin typeface="Courier New"/>
                <a:cs typeface="Courier New"/>
              </a:rPr>
              <a:t>pom.xml</a:t>
            </a:r>
            <a:r>
              <a:rPr sz="4850" b="1" spc="-1695" dirty="0">
                <a:latin typeface="Courier New"/>
                <a:cs typeface="Courier New"/>
              </a:rPr>
              <a:t> </a:t>
            </a:r>
            <a:r>
              <a:rPr sz="4850" dirty="0">
                <a:latin typeface="Book Antiqua"/>
                <a:cs typeface="Book Antiqua"/>
              </a:rPr>
              <a:t>and</a:t>
            </a:r>
            <a:r>
              <a:rPr sz="4850" spc="-5" dirty="0">
                <a:latin typeface="Book Antiqua"/>
                <a:cs typeface="Book Antiqua"/>
              </a:rPr>
              <a:t> </a:t>
            </a:r>
            <a:r>
              <a:rPr sz="4850" dirty="0">
                <a:latin typeface="Book Antiqua"/>
                <a:cs typeface="Book Antiqua"/>
              </a:rPr>
              <a:t>add </a:t>
            </a:r>
            <a:r>
              <a:rPr sz="4850" b="1" dirty="0">
                <a:latin typeface="Courier New"/>
                <a:cs typeface="Courier New"/>
              </a:rPr>
              <a:t>spring-boot-starter-</a:t>
            </a:r>
            <a:r>
              <a:rPr sz="4850" b="1" spc="-10" dirty="0">
                <a:latin typeface="Courier New"/>
                <a:cs typeface="Courier New"/>
              </a:rPr>
              <a:t>acuator</a:t>
            </a:r>
            <a:endParaRPr sz="4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5500">
              <a:latin typeface="Courier New"/>
              <a:cs typeface="Courier New"/>
            </a:endParaRPr>
          </a:p>
          <a:p>
            <a:pPr marL="681990" indent="-669925">
              <a:lnSpc>
                <a:spcPct val="100000"/>
              </a:lnSpc>
              <a:spcBef>
                <a:spcPts val="4385"/>
              </a:spcBef>
              <a:buFont typeface="Arial"/>
              <a:buAutoNum type="arabicPeriod"/>
              <a:tabLst>
                <a:tab pos="682625" algn="l"/>
              </a:tabLst>
            </a:pPr>
            <a:r>
              <a:rPr sz="4850" dirty="0">
                <a:latin typeface="Book Antiqua"/>
                <a:cs typeface="Book Antiqua"/>
              </a:rPr>
              <a:t>View</a:t>
            </a:r>
            <a:r>
              <a:rPr sz="4850" spc="-120" dirty="0">
                <a:latin typeface="Book Antiqua"/>
                <a:cs typeface="Book Antiqua"/>
              </a:rPr>
              <a:t> </a:t>
            </a:r>
            <a:r>
              <a:rPr sz="4850" dirty="0">
                <a:latin typeface="Book Antiqua"/>
                <a:cs typeface="Book Antiqua"/>
              </a:rPr>
              <a:t>actuator</a:t>
            </a:r>
            <a:r>
              <a:rPr sz="4850" spc="-50" dirty="0">
                <a:latin typeface="Book Antiqua"/>
                <a:cs typeface="Book Antiqua"/>
              </a:rPr>
              <a:t> </a:t>
            </a:r>
            <a:r>
              <a:rPr sz="4850" dirty="0">
                <a:latin typeface="Book Antiqua"/>
                <a:cs typeface="Book Antiqua"/>
              </a:rPr>
              <a:t>endpoints</a:t>
            </a:r>
            <a:r>
              <a:rPr sz="4850" spc="-55" dirty="0">
                <a:latin typeface="Book Antiqua"/>
                <a:cs typeface="Book Antiqua"/>
              </a:rPr>
              <a:t> </a:t>
            </a:r>
            <a:r>
              <a:rPr sz="4850" dirty="0">
                <a:latin typeface="Book Antiqua"/>
                <a:cs typeface="Book Antiqua"/>
              </a:rPr>
              <a:t>for:</a:t>
            </a:r>
            <a:r>
              <a:rPr sz="4850" spc="-50" dirty="0">
                <a:latin typeface="Book Antiqua"/>
                <a:cs typeface="Book Antiqua"/>
              </a:rPr>
              <a:t> </a:t>
            </a:r>
            <a:r>
              <a:rPr sz="4850" b="1" dirty="0">
                <a:latin typeface="Courier New"/>
                <a:cs typeface="Courier New"/>
              </a:rPr>
              <a:t>/health</a:t>
            </a:r>
            <a:r>
              <a:rPr sz="4850" b="1" spc="-1695" dirty="0">
                <a:latin typeface="Courier New"/>
                <a:cs typeface="Courier New"/>
              </a:rPr>
              <a:t> </a:t>
            </a:r>
            <a:r>
              <a:rPr sz="4850" dirty="0">
                <a:latin typeface="Book Antiqua"/>
                <a:cs typeface="Book Antiqua"/>
              </a:rPr>
              <a:t>and</a:t>
            </a:r>
            <a:r>
              <a:rPr sz="4850" spc="-50" dirty="0">
                <a:latin typeface="Book Antiqua"/>
                <a:cs typeface="Book Antiqua"/>
              </a:rPr>
              <a:t> </a:t>
            </a:r>
            <a:r>
              <a:rPr sz="4850" b="1" spc="-10" dirty="0">
                <a:latin typeface="Courier New"/>
                <a:cs typeface="Courier New"/>
              </a:rPr>
              <a:t>/info</a:t>
            </a:r>
            <a:endParaRPr sz="4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5500">
              <a:latin typeface="Courier New"/>
              <a:cs typeface="Courier New"/>
            </a:endParaRPr>
          </a:p>
          <a:p>
            <a:pPr marL="681990" indent="-669925">
              <a:lnSpc>
                <a:spcPct val="100000"/>
              </a:lnSpc>
              <a:spcBef>
                <a:spcPts val="4385"/>
              </a:spcBef>
              <a:buFont typeface="Arial"/>
              <a:buAutoNum type="arabicPeriod"/>
              <a:tabLst>
                <a:tab pos="682625" algn="l"/>
              </a:tabLst>
            </a:pPr>
            <a:r>
              <a:rPr sz="4850" dirty="0">
                <a:latin typeface="Book Antiqua"/>
                <a:cs typeface="Book Antiqua"/>
              </a:rPr>
              <a:t>Edit</a:t>
            </a:r>
            <a:r>
              <a:rPr sz="4850" spc="-25" dirty="0">
                <a:latin typeface="Book Antiqua"/>
                <a:cs typeface="Book Antiqua"/>
              </a:rPr>
              <a:t> </a:t>
            </a:r>
            <a:r>
              <a:rPr sz="4850" b="1" dirty="0">
                <a:latin typeface="Courier New"/>
                <a:cs typeface="Courier New"/>
              </a:rPr>
              <a:t>application.properties</a:t>
            </a:r>
            <a:r>
              <a:rPr sz="4850" b="1" spc="-1695" dirty="0">
                <a:latin typeface="Courier New"/>
                <a:cs typeface="Courier New"/>
              </a:rPr>
              <a:t> </a:t>
            </a:r>
            <a:r>
              <a:rPr sz="4850" dirty="0">
                <a:latin typeface="Book Antiqua"/>
                <a:cs typeface="Book Antiqua"/>
              </a:rPr>
              <a:t>to</a:t>
            </a:r>
            <a:r>
              <a:rPr sz="4850" spc="-10" dirty="0">
                <a:latin typeface="Book Antiqua"/>
                <a:cs typeface="Book Antiqua"/>
              </a:rPr>
              <a:t> </a:t>
            </a:r>
            <a:r>
              <a:rPr sz="4850" dirty="0">
                <a:latin typeface="Book Antiqua"/>
                <a:cs typeface="Book Antiqua"/>
              </a:rPr>
              <a:t>customize</a:t>
            </a:r>
            <a:r>
              <a:rPr sz="4850" spc="-5" dirty="0">
                <a:latin typeface="Book Antiqua"/>
                <a:cs typeface="Book Antiqua"/>
              </a:rPr>
              <a:t> </a:t>
            </a:r>
            <a:r>
              <a:rPr sz="4850" b="1" spc="-10" dirty="0">
                <a:latin typeface="Courier New"/>
                <a:cs typeface="Courier New"/>
              </a:rPr>
              <a:t>/info</a:t>
            </a:r>
            <a:endParaRPr sz="48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39992" y="789339"/>
            <a:ext cx="3495040" cy="1541145"/>
          </a:xfrm>
          <a:custGeom>
            <a:avLst/>
            <a:gdLst/>
            <a:ahLst/>
            <a:cxnLst/>
            <a:rect l="l" t="t" r="r" b="b"/>
            <a:pathLst>
              <a:path w="3495040" h="1541145">
                <a:moveTo>
                  <a:pt x="301545" y="0"/>
                </a:moveTo>
                <a:lnTo>
                  <a:pt x="231922" y="10907"/>
                </a:lnTo>
                <a:lnTo>
                  <a:pt x="196576" y="28136"/>
                </a:lnTo>
                <a:lnTo>
                  <a:pt x="165765" y="52564"/>
                </a:lnTo>
                <a:lnTo>
                  <a:pt x="140685" y="83439"/>
                </a:lnTo>
                <a:lnTo>
                  <a:pt x="113186" y="146732"/>
                </a:lnTo>
                <a:lnTo>
                  <a:pt x="101023" y="193039"/>
                </a:lnTo>
                <a:lnTo>
                  <a:pt x="87650" y="250849"/>
                </a:lnTo>
                <a:lnTo>
                  <a:pt x="26165" y="521364"/>
                </a:lnTo>
                <a:lnTo>
                  <a:pt x="13238" y="579275"/>
                </a:lnTo>
                <a:lnTo>
                  <a:pt x="4192" y="626291"/>
                </a:lnTo>
                <a:lnTo>
                  <a:pt x="0" y="664315"/>
                </a:lnTo>
                <a:lnTo>
                  <a:pt x="1632" y="695251"/>
                </a:lnTo>
                <a:lnTo>
                  <a:pt x="10904" y="733935"/>
                </a:lnTo>
                <a:lnTo>
                  <a:pt x="28134" y="769282"/>
                </a:lnTo>
                <a:lnTo>
                  <a:pt x="52565" y="800095"/>
                </a:lnTo>
                <a:lnTo>
                  <a:pt x="83441" y="825177"/>
                </a:lnTo>
                <a:lnTo>
                  <a:pt x="146731" y="852673"/>
                </a:lnTo>
                <a:lnTo>
                  <a:pt x="193038" y="864836"/>
                </a:lnTo>
                <a:lnTo>
                  <a:pt x="3107975" y="1527322"/>
                </a:lnTo>
                <a:lnTo>
                  <a:pt x="3154991" y="1536368"/>
                </a:lnTo>
                <a:lnTo>
                  <a:pt x="3193016" y="1540561"/>
                </a:lnTo>
                <a:lnTo>
                  <a:pt x="3223953" y="1538929"/>
                </a:lnTo>
                <a:lnTo>
                  <a:pt x="3262634" y="1529656"/>
                </a:lnTo>
                <a:lnTo>
                  <a:pt x="3297981" y="1512429"/>
                </a:lnTo>
                <a:lnTo>
                  <a:pt x="3328794" y="1488000"/>
                </a:lnTo>
                <a:lnTo>
                  <a:pt x="3353875" y="1457124"/>
                </a:lnTo>
                <a:lnTo>
                  <a:pt x="3381375" y="1393832"/>
                </a:lnTo>
                <a:lnTo>
                  <a:pt x="3393538" y="1347524"/>
                </a:lnTo>
                <a:lnTo>
                  <a:pt x="3406910" y="1289715"/>
                </a:lnTo>
                <a:lnTo>
                  <a:pt x="3468396" y="1019199"/>
                </a:lnTo>
                <a:lnTo>
                  <a:pt x="3481323" y="961288"/>
                </a:lnTo>
                <a:lnTo>
                  <a:pt x="3490369" y="914273"/>
                </a:lnTo>
                <a:lnTo>
                  <a:pt x="3494561" y="876248"/>
                </a:lnTo>
                <a:lnTo>
                  <a:pt x="3492929" y="845313"/>
                </a:lnTo>
                <a:lnTo>
                  <a:pt x="3483652" y="806629"/>
                </a:lnTo>
                <a:lnTo>
                  <a:pt x="3466423" y="771282"/>
                </a:lnTo>
                <a:lnTo>
                  <a:pt x="3441995" y="740469"/>
                </a:lnTo>
                <a:lnTo>
                  <a:pt x="3411120" y="715387"/>
                </a:lnTo>
                <a:lnTo>
                  <a:pt x="3347830" y="687891"/>
                </a:lnTo>
                <a:lnTo>
                  <a:pt x="3301523" y="675728"/>
                </a:lnTo>
                <a:lnTo>
                  <a:pt x="386586" y="13245"/>
                </a:lnTo>
                <a:lnTo>
                  <a:pt x="339569" y="4196"/>
                </a:lnTo>
                <a:lnTo>
                  <a:pt x="301545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6082741" y="13556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44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175" b="1" spc="-67" baseline="24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7" baseline="16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3450</Words>
  <Application>Microsoft Office PowerPoint</Application>
  <PresentationFormat>Custom</PresentationFormat>
  <Paragraphs>682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Arial Rounded MT Bold</vt:lpstr>
      <vt:lpstr>Book Antiqua</vt:lpstr>
      <vt:lpstr>Courier New</vt:lpstr>
      <vt:lpstr>Lucida Sans</vt:lpstr>
      <vt:lpstr>Palatino Linotype</vt:lpstr>
      <vt:lpstr>Times New Roman</vt:lpstr>
      <vt:lpstr>Office Theme</vt:lpstr>
      <vt:lpstr>Spring Boot Introduction</vt:lpstr>
      <vt:lpstr>You will learn how to …</vt:lpstr>
      <vt:lpstr>Practical Results</vt:lpstr>
      <vt:lpstr>The Problem</vt:lpstr>
      <vt:lpstr>The Problem</vt:lpstr>
      <vt:lpstr>The Problem</vt:lpstr>
      <vt:lpstr>Spring Boot Solution</vt:lpstr>
      <vt:lpstr>Spring Initializr</vt:lpstr>
      <vt:lpstr>Spring Boot Embedded Server</vt:lpstr>
      <vt:lpstr>Running Spring Boot Apps</vt:lpstr>
      <vt:lpstr>Deploying Spring Boot Apps</vt:lpstr>
      <vt:lpstr>Spring Boot FAQ #1</vt:lpstr>
      <vt:lpstr>Spring Boot FAQ #2</vt:lpstr>
      <vt:lpstr>Spring Boot FAQ #3</vt:lpstr>
      <vt:lpstr>Spring Boot Initializr Demo</vt:lpstr>
      <vt:lpstr>Spring Initializr</vt:lpstr>
      <vt:lpstr>Development Process</vt:lpstr>
      <vt:lpstr>Spring Boot - Create REST Controller</vt:lpstr>
      <vt:lpstr>REST Controller</vt:lpstr>
      <vt:lpstr>Create REST Controller</vt:lpstr>
      <vt:lpstr>Spring Boot Project Structure</vt:lpstr>
      <vt:lpstr>Spring Initializr</vt:lpstr>
      <vt:lpstr>Maven Standard Directory Structure</vt:lpstr>
      <vt:lpstr>Maven POM file</vt:lpstr>
      <vt:lpstr>Maven POM file</vt:lpstr>
      <vt:lpstr>Maven POM file</vt:lpstr>
      <vt:lpstr>Maven POM file</vt:lpstr>
      <vt:lpstr>Java Source Code</vt:lpstr>
      <vt:lpstr>Java Source Code</vt:lpstr>
      <vt:lpstr>Annotations</vt:lpstr>
      <vt:lpstr>Annotations</vt:lpstr>
      <vt:lpstr>Java Source Code</vt:lpstr>
      <vt:lpstr>Java Source Code</vt:lpstr>
      <vt:lpstr>Java Source Code</vt:lpstr>
      <vt:lpstr>Java Source Code</vt:lpstr>
      <vt:lpstr>Java Source Code</vt:lpstr>
      <vt:lpstr>More on Component Scanning</vt:lpstr>
      <vt:lpstr>More on Component Scanning</vt:lpstr>
      <vt:lpstr>More on Component Scanning</vt:lpstr>
      <vt:lpstr>More on Component Scanning</vt:lpstr>
      <vt:lpstr>Application Properties</vt:lpstr>
      <vt:lpstr>PowerPoint Presentation</vt:lpstr>
      <vt:lpstr>The Problem</vt:lpstr>
      <vt:lpstr>The Problem</vt:lpstr>
      <vt:lpstr>Why Is It So Hard?</vt:lpstr>
      <vt:lpstr>The Solution - Spring Boot Starters</vt:lpstr>
      <vt:lpstr>Spring MVC</vt:lpstr>
      <vt:lpstr>Solution: Spring Boot Starter - Web</vt:lpstr>
      <vt:lpstr>Spring Initializr</vt:lpstr>
      <vt:lpstr>Spring Initializr</vt:lpstr>
      <vt:lpstr>Spring Initializr</vt:lpstr>
      <vt:lpstr>Spring Initializr</vt:lpstr>
      <vt:lpstr>Spring Boot Starters</vt:lpstr>
      <vt:lpstr>What Is In the Starter?</vt:lpstr>
      <vt:lpstr>What Is In the Starter?</vt:lpstr>
      <vt:lpstr>What Is In the Starter?</vt:lpstr>
      <vt:lpstr>What Is In the Starter?</vt:lpstr>
      <vt:lpstr>Spring Boot Starter Parent</vt:lpstr>
      <vt:lpstr>Spring Boot Starter Parent</vt:lpstr>
      <vt:lpstr>Spring Boot Starter Parent</vt:lpstr>
      <vt:lpstr>Spring Boot Starter Parent</vt:lpstr>
      <vt:lpstr>Spring Boot Starter Parent</vt:lpstr>
      <vt:lpstr>Spring Boot Starter Parent</vt:lpstr>
      <vt:lpstr>Spring Boot Starter Parent</vt:lpstr>
      <vt:lpstr>Spring Boot Starter Parent</vt:lpstr>
      <vt:lpstr>Spring Boot Starter Parent</vt:lpstr>
      <vt:lpstr>Spring Boot Starter Parent</vt:lpstr>
      <vt:lpstr>Spring Boot Starter Parent</vt:lpstr>
      <vt:lpstr>Benefits of the Spring Boot Starter Parent</vt:lpstr>
      <vt:lpstr>PowerPoint Presentation</vt:lpstr>
      <vt:lpstr>The Problem</vt:lpstr>
      <vt:lpstr>Solution: Spring Boot Dev Tools</vt:lpstr>
      <vt:lpstr>Spring Boot Dev Tools</vt:lpstr>
      <vt:lpstr>Development Process</vt:lpstr>
      <vt:lpstr>Spring Boot Actuator</vt:lpstr>
      <vt:lpstr>Problem</vt:lpstr>
      <vt:lpstr>Solution: Spring Boot Actuator</vt:lpstr>
      <vt:lpstr>Spring Boot Actuator</vt:lpstr>
      <vt:lpstr>Spring Boot Actuator</vt:lpstr>
      <vt:lpstr>PowerPoint Presentation</vt:lpstr>
      <vt:lpstr>Health Endpoint</vt:lpstr>
      <vt:lpstr>Health Endpoint</vt:lpstr>
      <vt:lpstr>Info Endpoint</vt:lpstr>
      <vt:lpstr>Info Endpoint</vt:lpstr>
      <vt:lpstr>Info Endpoint</vt:lpstr>
      <vt:lpstr>Info Endpoint</vt:lpstr>
      <vt:lpstr>Spring Boot Actuator Endpoints</vt:lpstr>
      <vt:lpstr>Exposing Endpoints</vt:lpstr>
      <vt:lpstr>Get A List of Beans</vt:lpstr>
      <vt:lpstr>Development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501-spring-boot-intro.pdf</dc:title>
  <dc:subject>luv2code</dc:subject>
  <dc:creator>www.luv2code.com</dc:creator>
  <cp:keywords>luv2code</cp:keywords>
  <cp:lastModifiedBy>Shaimaa Shalaby</cp:lastModifiedBy>
  <cp:revision>45</cp:revision>
  <dcterms:created xsi:type="dcterms:W3CDTF">2022-06-09T06:29:24Z</dcterms:created>
  <dcterms:modified xsi:type="dcterms:W3CDTF">2022-06-16T06:06:54Z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2018-11-23T00:00:00Z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2022-06-09T00:00:00Z</vt:filetime>
  </property>
</Properties>
</file>